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5"/>
  </p:notesMasterIdLst>
  <p:sldIdLst>
    <p:sldId id="256" r:id="rId2"/>
    <p:sldId id="257" r:id="rId3"/>
    <p:sldId id="258" r:id="rId4"/>
    <p:sldId id="262" r:id="rId5"/>
    <p:sldId id="259" r:id="rId6"/>
    <p:sldId id="260" r:id="rId7"/>
    <p:sldId id="261"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DDE388-0AB7-40B4-B587-8EB6820A95A2}" type="datetimeFigureOut">
              <a:rPr lang="es-MX" smtClean="0"/>
              <a:t>09/10/2017</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8C9A2E-7971-4D52-9498-228BC3F2DCD3}" type="slidenum">
              <a:rPr lang="es-MX" smtClean="0"/>
              <a:t>‹Nº›</a:t>
            </a:fld>
            <a:endParaRPr lang="es-MX"/>
          </a:p>
        </p:txBody>
      </p:sp>
    </p:spTree>
    <p:extLst>
      <p:ext uri="{BB962C8B-B14F-4D97-AF65-F5344CB8AC3E}">
        <p14:creationId xmlns:p14="http://schemas.microsoft.com/office/powerpoint/2010/main" val="726916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A4DF981B-1C35-45A4-939E-0C233212A6B1}" type="datetime1">
              <a:rPr lang="en-US" smtClean="0"/>
              <a:t>10/9/2017</a:t>
            </a:fld>
            <a:endParaRPr lang="en-US" dirty="0"/>
          </a:p>
        </p:txBody>
      </p:sp>
      <p:sp>
        <p:nvSpPr>
          <p:cNvPr id="5" name="Footer Placeholder 4"/>
          <p:cNvSpPr>
            <a:spLocks noGrp="1"/>
          </p:cNvSpPr>
          <p:nvPr>
            <p:ph type="ftr" sz="quarter" idx="11"/>
          </p:nvPr>
        </p:nvSpPr>
        <p:spPr/>
        <p:txBody>
          <a:bodyPr/>
          <a:lstStyle/>
          <a:p>
            <a:r>
              <a:rPr lang="en-US" smtClean="0"/>
              <a:t>@juanitourquiza</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CBDD50B-668C-4CCB-AE24-9073A55B40DC}" type="datetime1">
              <a:rPr lang="en-US" smtClean="0"/>
              <a:t>10/9/2017</a:t>
            </a:fld>
            <a:endParaRPr lang="en-US" dirty="0"/>
          </a:p>
        </p:txBody>
      </p:sp>
      <p:sp>
        <p:nvSpPr>
          <p:cNvPr id="5" name="Footer Placeholder 4"/>
          <p:cNvSpPr>
            <a:spLocks noGrp="1"/>
          </p:cNvSpPr>
          <p:nvPr>
            <p:ph type="ftr" sz="quarter" idx="11"/>
          </p:nvPr>
        </p:nvSpPr>
        <p:spPr/>
        <p:txBody>
          <a:bodyPr/>
          <a:lstStyle/>
          <a:p>
            <a:r>
              <a:rPr lang="en-US" smtClean="0"/>
              <a:t>@juanitourquiza</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01673EB-3AB0-40F9-B68F-B230C74E32BA}" type="datetime1">
              <a:rPr lang="en-US" smtClean="0"/>
              <a:t>10/9/2017</a:t>
            </a:fld>
            <a:endParaRPr lang="en-US" dirty="0"/>
          </a:p>
        </p:txBody>
      </p:sp>
      <p:sp>
        <p:nvSpPr>
          <p:cNvPr id="5" name="Footer Placeholder 4"/>
          <p:cNvSpPr>
            <a:spLocks noGrp="1"/>
          </p:cNvSpPr>
          <p:nvPr>
            <p:ph type="ftr" sz="quarter" idx="11"/>
          </p:nvPr>
        </p:nvSpPr>
        <p:spPr/>
        <p:txBody>
          <a:bodyPr/>
          <a:lstStyle/>
          <a:p>
            <a:r>
              <a:rPr lang="en-US" smtClean="0"/>
              <a:t>@juanitourquiza</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8" name="Straight Connector 7"/>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A2832DA-D5BB-4FE4-810A-9CCADE06CA09}" type="datetime1">
              <a:rPr lang="en-US" smtClean="0"/>
              <a:t>10/9/2017</a:t>
            </a:fld>
            <a:endParaRPr lang="en-US" dirty="0"/>
          </a:p>
        </p:txBody>
      </p:sp>
      <p:sp>
        <p:nvSpPr>
          <p:cNvPr id="5" name="Footer Placeholder 4"/>
          <p:cNvSpPr>
            <a:spLocks noGrp="1"/>
          </p:cNvSpPr>
          <p:nvPr>
            <p:ph type="ftr" sz="quarter" idx="11"/>
          </p:nvPr>
        </p:nvSpPr>
        <p:spPr/>
        <p:txBody>
          <a:bodyPr/>
          <a:lstStyle/>
          <a:p>
            <a:r>
              <a:rPr lang="en-US" smtClean="0"/>
              <a:t>@juanitourquiza</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197BC99D-6DC9-4440-B723-5111B1F18143}" type="datetime1">
              <a:rPr lang="en-US" smtClean="0"/>
              <a:t>10/9/2017</a:t>
            </a:fld>
            <a:endParaRPr lang="en-US" dirty="0"/>
          </a:p>
        </p:txBody>
      </p:sp>
      <p:sp>
        <p:nvSpPr>
          <p:cNvPr id="5" name="Footer Placeholder 4"/>
          <p:cNvSpPr>
            <a:spLocks noGrp="1"/>
          </p:cNvSpPr>
          <p:nvPr>
            <p:ph type="ftr" sz="quarter" idx="11"/>
          </p:nvPr>
        </p:nvSpPr>
        <p:spPr/>
        <p:txBody>
          <a:bodyPr/>
          <a:lstStyle/>
          <a:p>
            <a:r>
              <a:rPr lang="en-US" smtClean="0"/>
              <a:t>@juanitourquiza</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74972E5F-25D0-4D4E-8DB1-5E3451D0ED50}" type="datetime1">
              <a:rPr lang="en-US" smtClean="0"/>
              <a:t>10/9/2017</a:t>
            </a:fld>
            <a:endParaRPr lang="en-US" dirty="0"/>
          </a:p>
        </p:txBody>
      </p:sp>
      <p:sp>
        <p:nvSpPr>
          <p:cNvPr id="6" name="Footer Placeholder 5"/>
          <p:cNvSpPr>
            <a:spLocks noGrp="1"/>
          </p:cNvSpPr>
          <p:nvPr>
            <p:ph type="ftr" sz="quarter" idx="11"/>
          </p:nvPr>
        </p:nvSpPr>
        <p:spPr/>
        <p:txBody>
          <a:bodyPr/>
          <a:lstStyle/>
          <a:p>
            <a:r>
              <a:rPr lang="en-US" smtClean="0"/>
              <a:t>@juanitourquiza</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024128" y="2967788"/>
            <a:ext cx="4754880" cy="33415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smtClean="0"/>
              <a:t>Editar el estilo de texto del patrón</a:t>
            </a:r>
          </a:p>
        </p:txBody>
      </p:sp>
      <p:sp>
        <p:nvSpPr>
          <p:cNvPr id="6" name="Content Placeholder 5"/>
          <p:cNvSpPr>
            <a:spLocks noGrp="1"/>
          </p:cNvSpPr>
          <p:nvPr>
            <p:ph sz="quarter" idx="4"/>
          </p:nvPr>
        </p:nvSpPr>
        <p:spPr>
          <a:xfrm>
            <a:off x="5990888" y="2967788"/>
            <a:ext cx="4754880" cy="33415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DD9EE17-BE11-415B-BDC1-B92A189132A4}" type="datetime1">
              <a:rPr lang="en-US" smtClean="0"/>
              <a:t>10/9/2017</a:t>
            </a:fld>
            <a:endParaRPr lang="en-US" dirty="0"/>
          </a:p>
        </p:txBody>
      </p:sp>
      <p:sp>
        <p:nvSpPr>
          <p:cNvPr id="8" name="Footer Placeholder 7"/>
          <p:cNvSpPr>
            <a:spLocks noGrp="1"/>
          </p:cNvSpPr>
          <p:nvPr>
            <p:ph type="ftr" sz="quarter" idx="11"/>
          </p:nvPr>
        </p:nvSpPr>
        <p:spPr/>
        <p:txBody>
          <a:bodyPr/>
          <a:lstStyle/>
          <a:p>
            <a:r>
              <a:rPr lang="en-US" smtClean="0"/>
              <a:t>@juanitourquiza</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6FCF2150-3A3C-40D5-8DB9-8A07BFBCD927}" type="datetime1">
              <a:rPr lang="en-US" smtClean="0"/>
              <a:t>10/9/2017</a:t>
            </a:fld>
            <a:endParaRPr lang="en-US" dirty="0"/>
          </a:p>
        </p:txBody>
      </p:sp>
      <p:sp>
        <p:nvSpPr>
          <p:cNvPr id="4" name="Footer Placeholder 3"/>
          <p:cNvSpPr>
            <a:spLocks noGrp="1"/>
          </p:cNvSpPr>
          <p:nvPr>
            <p:ph type="ftr" sz="quarter" idx="11"/>
          </p:nvPr>
        </p:nvSpPr>
        <p:spPr/>
        <p:txBody>
          <a:bodyPr/>
          <a:lstStyle/>
          <a:p>
            <a:r>
              <a:rPr lang="en-US" smtClean="0"/>
              <a:t>@juanitourquiza</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C9D226-684A-4E1A-B74B-0F9884E948D7}" type="datetime1">
              <a:rPr lang="en-US" smtClean="0"/>
              <a:t>10/9/2017</a:t>
            </a:fld>
            <a:endParaRPr lang="en-US" dirty="0"/>
          </a:p>
        </p:txBody>
      </p:sp>
      <p:sp>
        <p:nvSpPr>
          <p:cNvPr id="3" name="Footer Placeholder 2"/>
          <p:cNvSpPr>
            <a:spLocks noGrp="1"/>
          </p:cNvSpPr>
          <p:nvPr>
            <p:ph type="ftr" sz="quarter" idx="11"/>
          </p:nvPr>
        </p:nvSpPr>
        <p:spPr/>
        <p:txBody>
          <a:bodyPr/>
          <a:lstStyle/>
          <a:p>
            <a:r>
              <a:rPr lang="en-US" smtClean="0"/>
              <a:t>@juanitourquiza</a:t>
            </a: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8A8DDA78-65D1-4CC8-A5CB-08741856934A}" type="datetime1">
              <a:rPr lang="en-US" smtClean="0"/>
              <a:t>10/9/2017</a:t>
            </a:fld>
            <a:endParaRPr lang="en-US" dirty="0"/>
          </a:p>
        </p:txBody>
      </p:sp>
      <p:sp>
        <p:nvSpPr>
          <p:cNvPr id="6" name="Footer Placeholder 5"/>
          <p:cNvSpPr>
            <a:spLocks noGrp="1"/>
          </p:cNvSpPr>
          <p:nvPr>
            <p:ph type="ftr" sz="quarter" idx="11"/>
          </p:nvPr>
        </p:nvSpPr>
        <p:spPr/>
        <p:txBody>
          <a:bodyPr/>
          <a:lstStyle/>
          <a:p>
            <a:r>
              <a:rPr lang="en-US" smtClean="0"/>
              <a:t>@juanitourquiza</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2BAEDF66-D2AC-47AB-99B6-6F9558EFB119}" type="datetime1">
              <a:rPr lang="en-US" smtClean="0"/>
              <a:t>10/9/2017</a:t>
            </a:fld>
            <a:endParaRPr lang="en-US" dirty="0"/>
          </a:p>
        </p:txBody>
      </p:sp>
      <p:sp>
        <p:nvSpPr>
          <p:cNvPr id="6" name="Footer Placeholder 5"/>
          <p:cNvSpPr>
            <a:spLocks noGrp="1"/>
          </p:cNvSpPr>
          <p:nvPr>
            <p:ph type="ftr" sz="quarter" idx="11"/>
          </p:nvPr>
        </p:nvSpPr>
        <p:spPr/>
        <p:txBody>
          <a:bodyPr/>
          <a:lstStyle/>
          <a:p>
            <a:r>
              <a:rPr lang="en-US" smtClean="0"/>
              <a:t>@juanitourquiza</a:t>
            </a:r>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E0E07CC-59BA-4D73-B481-E5566B79EE04}" type="datetime1">
              <a:rPr lang="en-US" smtClean="0"/>
              <a:t>10/9/2017</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en-US" smtClean="0"/>
              <a:t>@juanitourquiza</a:t>
            </a:r>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‹Nº›</a:t>
            </a:fld>
            <a:endParaRPr lang="en-US" dirty="0"/>
          </a:p>
        </p:txBody>
      </p:sp>
      <p:cxnSp>
        <p:nvCxnSpPr>
          <p:cNvPr id="8" name="Straight Connector 7"/>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hf sldNum="0" hd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symfony.com/components/HttpKernel" TargetMode="External"/><Relationship Id="rId13" Type="http://schemas.openxmlformats.org/officeDocument/2006/relationships/hyperlink" Target="https://symfony.com/components/Serializer" TargetMode="External"/><Relationship Id="rId3" Type="http://schemas.openxmlformats.org/officeDocument/2006/relationships/hyperlink" Target="https://symfony.com/components/Console" TargetMode="External"/><Relationship Id="rId7" Type="http://schemas.openxmlformats.org/officeDocument/2006/relationships/hyperlink" Target="https://symfony.com/components/HttpFoundation" TargetMode="External"/><Relationship Id="rId12" Type="http://schemas.openxmlformats.org/officeDocument/2006/relationships/hyperlink" Target="https://symfony.com/components/Routing" TargetMode="External"/><Relationship Id="rId2" Type="http://schemas.openxmlformats.org/officeDocument/2006/relationships/hyperlink" Target="https://symfony.com/components/ClassLoader" TargetMode="External"/><Relationship Id="rId16" Type="http://schemas.openxmlformats.org/officeDocument/2006/relationships/hyperlink" Target="https://symfony.com/components/Yaml" TargetMode="External"/><Relationship Id="rId1" Type="http://schemas.openxmlformats.org/officeDocument/2006/relationships/slideLayout" Target="../slideLayouts/slideLayout5.xml"/><Relationship Id="rId6" Type="http://schemas.openxmlformats.org/officeDocument/2006/relationships/hyperlink" Target="https://symfony.com/components/EventDispatcher" TargetMode="External"/><Relationship Id="rId11" Type="http://schemas.openxmlformats.org/officeDocument/2006/relationships/hyperlink" Target="https://symfony.com/components/Process" TargetMode="External"/><Relationship Id="rId5" Type="http://schemas.openxmlformats.org/officeDocument/2006/relationships/hyperlink" Target="https://symfony.com/components/DependencyInjection" TargetMode="External"/><Relationship Id="rId15" Type="http://schemas.openxmlformats.org/officeDocument/2006/relationships/hyperlink" Target="https://symfony.com/components/Validator" TargetMode="External"/><Relationship Id="rId10" Type="http://schemas.openxmlformats.org/officeDocument/2006/relationships/hyperlink" Target="https://symfony.com/components/Polyfill%20Iconv" TargetMode="External"/><Relationship Id="rId4" Type="http://schemas.openxmlformats.org/officeDocument/2006/relationships/hyperlink" Target="https://symfony.com/components/CssSelector" TargetMode="External"/><Relationship Id="rId9" Type="http://schemas.openxmlformats.org/officeDocument/2006/relationships/hyperlink" Target="https://symfony.com/components/PHPUnit%20Bridge" TargetMode="External"/><Relationship Id="rId14" Type="http://schemas.openxmlformats.org/officeDocument/2006/relationships/hyperlink" Target="https://symfony.com/components/Translation"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dirty="0" smtClean="0"/>
              <a:t>Conoce Symfony …Así va a funcionar el nuevo drupal</a:t>
            </a:r>
            <a:endParaRPr lang="es-MX" dirty="0"/>
          </a:p>
        </p:txBody>
      </p:sp>
      <p:sp>
        <p:nvSpPr>
          <p:cNvPr id="3" name="Subtítulo 2"/>
          <p:cNvSpPr>
            <a:spLocks noGrp="1"/>
          </p:cNvSpPr>
          <p:nvPr>
            <p:ph type="subTitle" idx="1"/>
          </p:nvPr>
        </p:nvSpPr>
        <p:spPr/>
        <p:txBody>
          <a:bodyPr/>
          <a:lstStyle/>
          <a:p>
            <a:r>
              <a:rPr lang="es-MX" dirty="0" smtClean="0"/>
              <a:t>Juan Urquiza</a:t>
            </a:r>
          </a:p>
          <a:p>
            <a:r>
              <a:rPr lang="es-MX" dirty="0"/>
              <a:t>h</a:t>
            </a:r>
            <a:r>
              <a:rPr lang="es-MX" dirty="0" smtClean="0"/>
              <a:t>ackeruna.com</a:t>
            </a:r>
          </a:p>
          <a:p>
            <a:r>
              <a:rPr lang="es-MX" dirty="0" smtClean="0"/>
              <a:t>@</a:t>
            </a:r>
            <a:r>
              <a:rPr lang="es-MX" dirty="0" err="1" smtClean="0"/>
              <a:t>juanitourquiza</a:t>
            </a:r>
            <a:endParaRPr lang="es-MX" dirty="0" smtClean="0"/>
          </a:p>
          <a:p>
            <a:r>
              <a:rPr lang="es-MX" dirty="0" smtClean="0"/>
              <a:t>github.com/</a:t>
            </a:r>
            <a:r>
              <a:rPr lang="es-MX" dirty="0" err="1" smtClean="0"/>
              <a:t>juanitourquiza</a:t>
            </a:r>
            <a:endParaRPr lang="es-MX" dirty="0"/>
          </a:p>
        </p:txBody>
      </p:sp>
      <p:sp>
        <p:nvSpPr>
          <p:cNvPr id="4" name="Marcador de pie de página 3"/>
          <p:cNvSpPr>
            <a:spLocks noGrp="1"/>
          </p:cNvSpPr>
          <p:nvPr>
            <p:ph type="ftr" sz="quarter" idx="11"/>
          </p:nvPr>
        </p:nvSpPr>
        <p:spPr/>
        <p:txBody>
          <a:bodyPr/>
          <a:lstStyle/>
          <a:p>
            <a:r>
              <a:rPr lang="en-US" smtClean="0"/>
              <a:t>@juanitourquiza</a:t>
            </a:r>
            <a:endParaRPr lang="en-US" dirty="0"/>
          </a:p>
        </p:txBody>
      </p:sp>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18566" y="673154"/>
            <a:ext cx="6246757" cy="3258590"/>
          </a:xfrm>
          <a:prstGeom prst="rect">
            <a:avLst/>
          </a:prstGeom>
        </p:spPr>
      </p:pic>
    </p:spTree>
    <p:extLst>
      <p:ext uri="{BB962C8B-B14F-4D97-AF65-F5344CB8AC3E}">
        <p14:creationId xmlns:p14="http://schemas.microsoft.com/office/powerpoint/2010/main" val="25814066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Revisión de código </a:t>
            </a:r>
            <a:r>
              <a:rPr lang="es-MX" dirty="0" err="1" smtClean="0"/>
              <a:t>symfony</a:t>
            </a:r>
            <a:endParaRPr lang="es-MX" dirty="0"/>
          </a:p>
        </p:txBody>
      </p:sp>
      <p:sp>
        <p:nvSpPr>
          <p:cNvPr id="3" name="Marcador de contenido 2"/>
          <p:cNvSpPr>
            <a:spLocks noGrp="1"/>
          </p:cNvSpPr>
          <p:nvPr>
            <p:ph idx="1"/>
          </p:nvPr>
        </p:nvSpPr>
        <p:spPr/>
        <p:txBody>
          <a:bodyPr/>
          <a:lstStyle/>
          <a:p>
            <a:r>
              <a:rPr lang="es-MX" dirty="0" smtClean="0"/>
              <a:t>Revisión rápida de un proyecto que utiliza </a:t>
            </a:r>
            <a:r>
              <a:rPr lang="es-MX" dirty="0" err="1" smtClean="0"/>
              <a:t>symfony</a:t>
            </a:r>
            <a:r>
              <a:rPr lang="es-MX" dirty="0" smtClean="0"/>
              <a:t>, indicando los componentes mencionados.</a:t>
            </a:r>
            <a:endParaRPr lang="es-MX" dirty="0"/>
          </a:p>
        </p:txBody>
      </p:sp>
      <p:sp>
        <p:nvSpPr>
          <p:cNvPr id="4" name="Marcador de pie de página 3"/>
          <p:cNvSpPr>
            <a:spLocks noGrp="1"/>
          </p:cNvSpPr>
          <p:nvPr>
            <p:ph type="ftr" sz="quarter" idx="11"/>
          </p:nvPr>
        </p:nvSpPr>
        <p:spPr/>
        <p:txBody>
          <a:bodyPr/>
          <a:lstStyle/>
          <a:p>
            <a:r>
              <a:rPr lang="en-US" smtClean="0"/>
              <a:t>@juanitourquiza</a:t>
            </a:r>
            <a:endParaRPr lang="en-US" dirty="0"/>
          </a:p>
        </p:txBody>
      </p:sp>
      <p:sp>
        <p:nvSpPr>
          <p:cNvPr id="5" name="Rectángulo 4"/>
          <p:cNvSpPr/>
          <p:nvPr/>
        </p:nvSpPr>
        <p:spPr>
          <a:xfrm>
            <a:off x="1132267" y="3559645"/>
            <a:ext cx="4177490" cy="369332"/>
          </a:xfrm>
          <a:prstGeom prst="rect">
            <a:avLst/>
          </a:prstGeom>
        </p:spPr>
        <p:txBody>
          <a:bodyPr wrap="none">
            <a:spAutoFit/>
          </a:bodyPr>
          <a:lstStyle/>
          <a:p>
            <a:r>
              <a:rPr lang="es-MX" dirty="0"/>
              <a:t>https://github.com/juanitourquiza/restclaro</a:t>
            </a:r>
          </a:p>
        </p:txBody>
      </p:sp>
      <p:sp>
        <p:nvSpPr>
          <p:cNvPr id="6" name="Rectángulo 5"/>
          <p:cNvSpPr/>
          <p:nvPr/>
        </p:nvSpPr>
        <p:spPr>
          <a:xfrm>
            <a:off x="1132267" y="4407515"/>
            <a:ext cx="4525150" cy="369332"/>
          </a:xfrm>
          <a:prstGeom prst="rect">
            <a:avLst/>
          </a:prstGeom>
        </p:spPr>
        <p:txBody>
          <a:bodyPr wrap="none">
            <a:spAutoFit/>
          </a:bodyPr>
          <a:lstStyle/>
          <a:p>
            <a:r>
              <a:rPr lang="es-MX" dirty="0"/>
              <a:t>https://github.com/juanitourquiza/conferencias</a:t>
            </a:r>
          </a:p>
        </p:txBody>
      </p:sp>
    </p:spTree>
    <p:extLst>
      <p:ext uri="{BB962C8B-B14F-4D97-AF65-F5344CB8AC3E}">
        <p14:creationId xmlns:p14="http://schemas.microsoft.com/office/powerpoint/2010/main" val="27175164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Conclusiones</a:t>
            </a:r>
            <a:endParaRPr lang="es-MX" dirty="0"/>
          </a:p>
        </p:txBody>
      </p:sp>
      <p:sp>
        <p:nvSpPr>
          <p:cNvPr id="3" name="Marcador de contenido 2"/>
          <p:cNvSpPr>
            <a:spLocks noGrp="1"/>
          </p:cNvSpPr>
          <p:nvPr>
            <p:ph idx="1"/>
          </p:nvPr>
        </p:nvSpPr>
        <p:spPr/>
        <p:txBody>
          <a:bodyPr/>
          <a:lstStyle/>
          <a:p>
            <a:pPr>
              <a:buFont typeface="Wingdings" panose="05000000000000000000" pitchFamily="2" charset="2"/>
              <a:buChar char="v"/>
            </a:pPr>
            <a:r>
              <a:rPr lang="es-MX" dirty="0" smtClean="0"/>
              <a:t>Debemos estar preparados para el cambio</a:t>
            </a:r>
          </a:p>
          <a:p>
            <a:pPr>
              <a:buFont typeface="Wingdings" panose="05000000000000000000" pitchFamily="2" charset="2"/>
              <a:buChar char="v"/>
            </a:pPr>
            <a:r>
              <a:rPr lang="es-MX" dirty="0" smtClean="0"/>
              <a:t>Son herramientas probadas y que funcionan en proyectos grandes</a:t>
            </a:r>
          </a:p>
          <a:p>
            <a:pPr>
              <a:buFont typeface="Wingdings" panose="05000000000000000000" pitchFamily="2" charset="2"/>
              <a:buChar char="v"/>
            </a:pPr>
            <a:r>
              <a:rPr lang="es-MX" dirty="0" smtClean="0"/>
              <a:t>Herramientas que tienen una comunidad que hace seguimiento, mejora y mantenimiento de las mismas</a:t>
            </a:r>
          </a:p>
          <a:p>
            <a:pPr>
              <a:buFont typeface="Wingdings" panose="05000000000000000000" pitchFamily="2" charset="2"/>
              <a:buChar char="v"/>
            </a:pPr>
            <a:r>
              <a:rPr lang="es-MX" dirty="0" smtClean="0"/>
              <a:t>Agilidad para desarrollar, uso de buenas practicas</a:t>
            </a:r>
          </a:p>
          <a:p>
            <a:pPr>
              <a:buFont typeface="Wingdings" panose="05000000000000000000" pitchFamily="2" charset="2"/>
              <a:buChar char="v"/>
            </a:pPr>
            <a:r>
              <a:rPr lang="es-MX" dirty="0" smtClean="0"/>
              <a:t>El cambio no es drástico, lo están haciendo parcialmente y al momento no hay una definición clara de si se migrara en su totalidad.</a:t>
            </a:r>
          </a:p>
          <a:p>
            <a:pPr>
              <a:buFont typeface="Wingdings" panose="05000000000000000000" pitchFamily="2" charset="2"/>
              <a:buChar char="v"/>
            </a:pPr>
            <a:r>
              <a:rPr lang="es-MX" dirty="0" smtClean="0"/>
              <a:t>Otros proyectos grandes también hacen lo mismo (</a:t>
            </a:r>
            <a:r>
              <a:rPr lang="es-MX" dirty="0" err="1" smtClean="0"/>
              <a:t>Joomla</a:t>
            </a:r>
            <a:r>
              <a:rPr lang="es-MX" dirty="0" smtClean="0"/>
              <a:t>, </a:t>
            </a:r>
            <a:r>
              <a:rPr lang="es-MX" dirty="0" err="1" smtClean="0"/>
              <a:t>Laravel</a:t>
            </a:r>
            <a:r>
              <a:rPr lang="es-MX" dirty="0" smtClean="0"/>
              <a:t>, </a:t>
            </a:r>
            <a:r>
              <a:rPr lang="es-MX" dirty="0" err="1" smtClean="0"/>
              <a:t>Prestashop</a:t>
            </a:r>
            <a:r>
              <a:rPr lang="es-MX" dirty="0" smtClean="0"/>
              <a:t>)</a:t>
            </a:r>
          </a:p>
        </p:txBody>
      </p:sp>
      <p:sp>
        <p:nvSpPr>
          <p:cNvPr id="4" name="Marcador de pie de página 3"/>
          <p:cNvSpPr>
            <a:spLocks noGrp="1"/>
          </p:cNvSpPr>
          <p:nvPr>
            <p:ph type="ftr" sz="quarter" idx="11"/>
          </p:nvPr>
        </p:nvSpPr>
        <p:spPr/>
        <p:txBody>
          <a:bodyPr/>
          <a:lstStyle/>
          <a:p>
            <a:r>
              <a:rPr lang="en-US" smtClean="0"/>
              <a:t>@juanitourquiza</a:t>
            </a:r>
            <a:endParaRPr lang="en-US" dirty="0"/>
          </a:p>
        </p:txBody>
      </p:sp>
    </p:spTree>
    <p:extLst>
      <p:ext uri="{BB962C8B-B14F-4D97-AF65-F5344CB8AC3E}">
        <p14:creationId xmlns:p14="http://schemas.microsoft.com/office/powerpoint/2010/main" val="40055328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p:cNvSpPr>
            <a:spLocks noGrp="1"/>
          </p:cNvSpPr>
          <p:nvPr>
            <p:ph type="ftr" sz="quarter" idx="11"/>
          </p:nvPr>
        </p:nvSpPr>
        <p:spPr/>
        <p:txBody>
          <a:bodyPr/>
          <a:lstStyle/>
          <a:p>
            <a:r>
              <a:rPr lang="en-US" smtClean="0"/>
              <a:t>@juanitourquiza</a:t>
            </a:r>
            <a:endParaRPr lang="en-US" dirty="0"/>
          </a:p>
        </p:txBody>
      </p:sp>
      <p:sp>
        <p:nvSpPr>
          <p:cNvPr id="5" name="Título 4"/>
          <p:cNvSpPr>
            <a:spLocks noGrp="1"/>
          </p:cNvSpPr>
          <p:nvPr>
            <p:ph type="title" idx="4294967295"/>
          </p:nvPr>
        </p:nvSpPr>
        <p:spPr>
          <a:xfrm>
            <a:off x="4151587" y="2246423"/>
            <a:ext cx="3457903" cy="1498600"/>
          </a:xfrm>
        </p:spPr>
        <p:txBody>
          <a:bodyPr/>
          <a:lstStyle/>
          <a:p>
            <a:pPr algn="ctr"/>
            <a:r>
              <a:rPr lang="es-MX" dirty="0" smtClean="0"/>
              <a:t>Preguntas?</a:t>
            </a:r>
            <a:endParaRPr lang="es-MX" dirty="0"/>
          </a:p>
        </p:txBody>
      </p:sp>
    </p:spTree>
    <p:extLst>
      <p:ext uri="{BB962C8B-B14F-4D97-AF65-F5344CB8AC3E}">
        <p14:creationId xmlns:p14="http://schemas.microsoft.com/office/powerpoint/2010/main" val="18982606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p:cNvSpPr>
            <a:spLocks noGrp="1"/>
          </p:cNvSpPr>
          <p:nvPr>
            <p:ph type="ftr" sz="quarter" idx="11"/>
          </p:nvPr>
        </p:nvSpPr>
        <p:spPr/>
        <p:txBody>
          <a:bodyPr/>
          <a:lstStyle/>
          <a:p>
            <a:r>
              <a:rPr lang="en-US" smtClean="0"/>
              <a:t>@juanitourquiza</a:t>
            </a:r>
            <a:endParaRPr lang="en-US" dirty="0"/>
          </a:p>
        </p:txBody>
      </p:sp>
      <p:sp>
        <p:nvSpPr>
          <p:cNvPr id="5" name="Título 4"/>
          <p:cNvSpPr>
            <a:spLocks noGrp="1"/>
          </p:cNvSpPr>
          <p:nvPr>
            <p:ph type="title" idx="4294967295"/>
          </p:nvPr>
        </p:nvSpPr>
        <p:spPr>
          <a:xfrm>
            <a:off x="4151587" y="2246423"/>
            <a:ext cx="3457903" cy="1498600"/>
          </a:xfrm>
        </p:spPr>
        <p:txBody>
          <a:bodyPr/>
          <a:lstStyle/>
          <a:p>
            <a:pPr algn="ctr"/>
            <a:r>
              <a:rPr lang="es-MX" dirty="0" smtClean="0"/>
              <a:t>GRACIAS</a:t>
            </a:r>
            <a:endParaRPr lang="es-MX" dirty="0"/>
          </a:p>
        </p:txBody>
      </p:sp>
    </p:spTree>
    <p:extLst>
      <p:ext uri="{BB962C8B-B14F-4D97-AF65-F5344CB8AC3E}">
        <p14:creationId xmlns:p14="http://schemas.microsoft.com/office/powerpoint/2010/main" val="126605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Que es Symfony?</a:t>
            </a:r>
            <a:endParaRPr lang="es-MX" dirty="0"/>
          </a:p>
        </p:txBody>
      </p:sp>
      <p:sp>
        <p:nvSpPr>
          <p:cNvPr id="3" name="Marcador de contenido 2"/>
          <p:cNvSpPr>
            <a:spLocks noGrp="1"/>
          </p:cNvSpPr>
          <p:nvPr>
            <p:ph idx="1"/>
          </p:nvPr>
        </p:nvSpPr>
        <p:spPr>
          <a:xfrm>
            <a:off x="1024127" y="1897117"/>
            <a:ext cx="9720073" cy="4023360"/>
          </a:xfrm>
        </p:spPr>
        <p:txBody>
          <a:bodyPr>
            <a:normAutofit fontScale="92500" lnSpcReduction="10000"/>
          </a:bodyPr>
          <a:lstStyle/>
          <a:p>
            <a:pPr>
              <a:buFont typeface="Wingdings" panose="05000000000000000000" pitchFamily="2" charset="2"/>
              <a:buChar char="v"/>
            </a:pPr>
            <a:r>
              <a:rPr lang="es-MX" b="1" dirty="0" smtClean="0"/>
              <a:t>Symfony </a:t>
            </a:r>
            <a:r>
              <a:rPr lang="es-MX" b="1" dirty="0"/>
              <a:t>para programadores</a:t>
            </a:r>
          </a:p>
          <a:p>
            <a:pPr marL="0" indent="0">
              <a:buNone/>
            </a:pPr>
            <a:r>
              <a:rPr lang="es-MX" b="1" dirty="0"/>
              <a:t>Definición</a:t>
            </a:r>
            <a:r>
              <a:rPr lang="es-MX" dirty="0"/>
              <a:t>: </a:t>
            </a:r>
            <a:r>
              <a:rPr lang="es-MX" i="1" dirty="0"/>
              <a:t>« Symfony es un </a:t>
            </a:r>
            <a:r>
              <a:rPr lang="es-MX" i="1" dirty="0" err="1"/>
              <a:t>framework</a:t>
            </a:r>
            <a:r>
              <a:rPr lang="es-MX" i="1" dirty="0"/>
              <a:t> PHP de tipo full-</a:t>
            </a:r>
            <a:r>
              <a:rPr lang="es-MX" i="1" dirty="0" err="1"/>
              <a:t>stack</a:t>
            </a:r>
            <a:r>
              <a:rPr lang="es-MX" i="1" dirty="0"/>
              <a:t> construido con varios componentes independientes creados por el proyecto Symfony »</a:t>
            </a:r>
            <a:endParaRPr lang="es-MX" dirty="0"/>
          </a:p>
          <a:p>
            <a:pPr>
              <a:buFont typeface="Wingdings" panose="05000000000000000000" pitchFamily="2" charset="2"/>
              <a:buChar char="v"/>
            </a:pPr>
            <a:r>
              <a:rPr lang="es-MX" b="1" dirty="0"/>
              <a:t>Symfony para administradores de sistemas</a:t>
            </a:r>
          </a:p>
          <a:p>
            <a:pPr marL="0" indent="0">
              <a:buNone/>
            </a:pPr>
            <a:r>
              <a:rPr lang="es-MX" b="1" dirty="0"/>
              <a:t>Definición</a:t>
            </a:r>
            <a:r>
              <a:rPr lang="es-MX" dirty="0"/>
              <a:t>: </a:t>
            </a:r>
            <a:r>
              <a:rPr lang="es-MX" i="1" dirty="0"/>
              <a:t>« Symfony es un conjunto de librerías que se utilizan para crear aplicaciones PHP »</a:t>
            </a:r>
            <a:endParaRPr lang="es-MX" dirty="0"/>
          </a:p>
          <a:p>
            <a:pPr>
              <a:buFont typeface="Wingdings" panose="05000000000000000000" pitchFamily="2" charset="2"/>
              <a:buChar char="v"/>
            </a:pPr>
            <a:r>
              <a:rPr lang="es-MX" b="1" dirty="0"/>
              <a:t>Symfony para responsables técnicos (CTO)</a:t>
            </a:r>
          </a:p>
          <a:p>
            <a:pPr marL="0" indent="0">
              <a:buNone/>
            </a:pPr>
            <a:r>
              <a:rPr lang="es-MX" b="1" dirty="0"/>
              <a:t>Definición</a:t>
            </a:r>
            <a:r>
              <a:rPr lang="es-MX" dirty="0"/>
              <a:t>: </a:t>
            </a:r>
            <a:r>
              <a:rPr lang="es-MX" i="1" dirty="0"/>
              <a:t>« Symfony es un </a:t>
            </a:r>
            <a:r>
              <a:rPr lang="es-MX" i="1" dirty="0" err="1"/>
              <a:t>framework</a:t>
            </a:r>
            <a:r>
              <a:rPr lang="es-MX" i="1" dirty="0"/>
              <a:t> para crear aplicaciones y sitios web con PHP »</a:t>
            </a:r>
            <a:endParaRPr lang="es-MX" dirty="0"/>
          </a:p>
          <a:p>
            <a:pPr>
              <a:buFont typeface="Wingdings" panose="05000000000000000000" pitchFamily="2" charset="2"/>
              <a:buChar char="v"/>
            </a:pPr>
            <a:r>
              <a:rPr lang="es-MX" b="1" dirty="0"/>
              <a:t>Symfony para perfiles no técnicos</a:t>
            </a:r>
          </a:p>
          <a:p>
            <a:pPr marL="0" indent="0">
              <a:buNone/>
            </a:pPr>
            <a:r>
              <a:rPr lang="es-MX" b="1" dirty="0"/>
              <a:t>Definición</a:t>
            </a:r>
            <a:r>
              <a:rPr lang="es-MX" dirty="0"/>
              <a:t>: </a:t>
            </a:r>
            <a:r>
              <a:rPr lang="es-MX" i="1" dirty="0"/>
              <a:t>« Symfony es una aplicación informática que facilita la creación de sitios y aplicaciones web »</a:t>
            </a:r>
            <a:endParaRPr lang="es-MX" dirty="0"/>
          </a:p>
          <a:p>
            <a:endParaRPr lang="es-MX" dirty="0"/>
          </a:p>
        </p:txBody>
      </p:sp>
      <p:sp>
        <p:nvSpPr>
          <p:cNvPr id="4" name="Marcador de pie de página 3"/>
          <p:cNvSpPr>
            <a:spLocks noGrp="1"/>
          </p:cNvSpPr>
          <p:nvPr>
            <p:ph type="ftr" sz="quarter" idx="11"/>
          </p:nvPr>
        </p:nvSpPr>
        <p:spPr/>
        <p:txBody>
          <a:bodyPr/>
          <a:lstStyle/>
          <a:p>
            <a:r>
              <a:rPr lang="en-US" smtClean="0"/>
              <a:t>@juanitourquiza</a:t>
            </a:r>
            <a:endParaRPr lang="en-US" dirty="0"/>
          </a:p>
        </p:txBody>
      </p:sp>
    </p:spTree>
    <p:extLst>
      <p:ext uri="{BB962C8B-B14F-4D97-AF65-F5344CB8AC3E}">
        <p14:creationId xmlns:p14="http://schemas.microsoft.com/office/powerpoint/2010/main" val="5952428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Componentes </a:t>
            </a:r>
            <a:r>
              <a:rPr lang="es-MX" dirty="0" err="1" smtClean="0"/>
              <a:t>symfony</a:t>
            </a:r>
            <a:r>
              <a:rPr lang="es-MX" dirty="0" smtClean="0"/>
              <a:t> dentro de drupal</a:t>
            </a:r>
            <a:endParaRPr lang="es-MX" dirty="0"/>
          </a:p>
        </p:txBody>
      </p:sp>
      <p:sp>
        <p:nvSpPr>
          <p:cNvPr id="4" name="Marcador de texto 3"/>
          <p:cNvSpPr>
            <a:spLocks noGrp="1"/>
          </p:cNvSpPr>
          <p:nvPr>
            <p:ph type="body" idx="1"/>
          </p:nvPr>
        </p:nvSpPr>
        <p:spPr>
          <a:xfrm>
            <a:off x="1024128" y="2179636"/>
            <a:ext cx="9720072" cy="822960"/>
          </a:xfrm>
        </p:spPr>
        <p:txBody>
          <a:bodyPr/>
          <a:lstStyle/>
          <a:p>
            <a:pPr algn="ctr"/>
            <a:r>
              <a:rPr lang="es-MX" b="1" dirty="0" err="1"/>
              <a:t>Components</a:t>
            </a:r>
            <a:r>
              <a:rPr lang="es-MX" b="1" dirty="0"/>
              <a:t> </a:t>
            </a:r>
            <a:r>
              <a:rPr lang="es-MX" b="1" dirty="0" err="1"/>
              <a:t>used</a:t>
            </a:r>
            <a:r>
              <a:rPr lang="es-MX" b="1" dirty="0"/>
              <a:t> </a:t>
            </a:r>
            <a:r>
              <a:rPr lang="es-MX" b="1" dirty="0" err="1"/>
              <a:t>by</a:t>
            </a:r>
            <a:r>
              <a:rPr lang="es-MX" b="1" dirty="0"/>
              <a:t> </a:t>
            </a:r>
            <a:r>
              <a:rPr lang="es-MX" b="1" dirty="0" err="1"/>
              <a:t>this</a:t>
            </a:r>
            <a:r>
              <a:rPr lang="es-MX" b="1" dirty="0"/>
              <a:t> </a:t>
            </a:r>
            <a:r>
              <a:rPr lang="es-MX" b="1" dirty="0" err="1"/>
              <a:t>project</a:t>
            </a:r>
            <a:endParaRPr lang="es-MX" b="1" dirty="0"/>
          </a:p>
          <a:p>
            <a:endParaRPr lang="es-MX" dirty="0"/>
          </a:p>
        </p:txBody>
      </p:sp>
      <p:sp>
        <p:nvSpPr>
          <p:cNvPr id="3" name="Marcador de contenido 2"/>
          <p:cNvSpPr>
            <a:spLocks noGrp="1"/>
          </p:cNvSpPr>
          <p:nvPr>
            <p:ph sz="half" idx="2"/>
          </p:nvPr>
        </p:nvSpPr>
        <p:spPr/>
        <p:txBody>
          <a:bodyPr>
            <a:normAutofit/>
          </a:bodyPr>
          <a:lstStyle/>
          <a:p>
            <a:r>
              <a:rPr lang="es-MX" dirty="0" err="1" smtClean="0">
                <a:hlinkClick r:id="rId2"/>
              </a:rPr>
              <a:t>ClassLoader</a:t>
            </a:r>
            <a:endParaRPr lang="es-MX" dirty="0"/>
          </a:p>
          <a:p>
            <a:r>
              <a:rPr lang="es-MX" dirty="0" err="1">
                <a:hlinkClick r:id="rId3"/>
              </a:rPr>
              <a:t>Console</a:t>
            </a:r>
            <a:endParaRPr lang="es-MX" dirty="0"/>
          </a:p>
          <a:p>
            <a:r>
              <a:rPr lang="es-MX" dirty="0" err="1">
                <a:hlinkClick r:id="rId4"/>
              </a:rPr>
              <a:t>CssSelector</a:t>
            </a:r>
            <a:endParaRPr lang="es-MX" dirty="0"/>
          </a:p>
          <a:p>
            <a:r>
              <a:rPr lang="es-MX" dirty="0" err="1">
                <a:hlinkClick r:id="rId5"/>
              </a:rPr>
              <a:t>DependencyInjection</a:t>
            </a:r>
            <a:endParaRPr lang="es-MX" dirty="0"/>
          </a:p>
          <a:p>
            <a:r>
              <a:rPr lang="es-MX" dirty="0" err="1">
                <a:hlinkClick r:id="rId6"/>
              </a:rPr>
              <a:t>EventDispatcher</a:t>
            </a:r>
            <a:endParaRPr lang="es-MX" dirty="0"/>
          </a:p>
          <a:p>
            <a:r>
              <a:rPr lang="es-MX" dirty="0" err="1">
                <a:hlinkClick r:id="rId7"/>
              </a:rPr>
              <a:t>HttpFoundation</a:t>
            </a:r>
            <a:endParaRPr lang="es-MX" dirty="0"/>
          </a:p>
          <a:p>
            <a:r>
              <a:rPr lang="es-MX" dirty="0" err="1">
                <a:hlinkClick r:id="rId8"/>
              </a:rPr>
              <a:t>HttpKernel</a:t>
            </a:r>
            <a:endParaRPr lang="es-MX" dirty="0"/>
          </a:p>
          <a:p>
            <a:endParaRPr lang="es-MX" dirty="0"/>
          </a:p>
        </p:txBody>
      </p:sp>
      <p:sp>
        <p:nvSpPr>
          <p:cNvPr id="6" name="Marcador de contenido 5"/>
          <p:cNvSpPr>
            <a:spLocks noGrp="1"/>
          </p:cNvSpPr>
          <p:nvPr>
            <p:ph sz="quarter" idx="4"/>
          </p:nvPr>
        </p:nvSpPr>
        <p:spPr/>
        <p:txBody>
          <a:bodyPr>
            <a:normAutofit fontScale="92500" lnSpcReduction="10000"/>
          </a:bodyPr>
          <a:lstStyle/>
          <a:p>
            <a:r>
              <a:rPr lang="es-MX" dirty="0" err="1">
                <a:hlinkClick r:id="rId9"/>
              </a:rPr>
              <a:t>PHPUnit</a:t>
            </a:r>
            <a:r>
              <a:rPr lang="es-MX" dirty="0">
                <a:hlinkClick r:id="rId9"/>
              </a:rPr>
              <a:t> Bridge</a:t>
            </a:r>
            <a:endParaRPr lang="es-MX" dirty="0"/>
          </a:p>
          <a:p>
            <a:r>
              <a:rPr lang="es-MX" dirty="0" err="1">
                <a:hlinkClick r:id="rId10"/>
              </a:rPr>
              <a:t>Polyfill</a:t>
            </a:r>
            <a:r>
              <a:rPr lang="es-MX" dirty="0">
                <a:hlinkClick r:id="rId10"/>
              </a:rPr>
              <a:t> </a:t>
            </a:r>
            <a:r>
              <a:rPr lang="es-MX" dirty="0" err="1">
                <a:hlinkClick r:id="rId10"/>
              </a:rPr>
              <a:t>Iconv</a:t>
            </a:r>
            <a:endParaRPr lang="es-MX" dirty="0"/>
          </a:p>
          <a:p>
            <a:r>
              <a:rPr lang="es-MX" dirty="0" err="1">
                <a:hlinkClick r:id="rId11"/>
              </a:rPr>
              <a:t>Process</a:t>
            </a:r>
            <a:endParaRPr lang="es-MX" dirty="0"/>
          </a:p>
          <a:p>
            <a:r>
              <a:rPr lang="es-MX" dirty="0" err="1">
                <a:hlinkClick r:id="rId12"/>
              </a:rPr>
              <a:t>Routing</a:t>
            </a:r>
            <a:endParaRPr lang="es-MX" dirty="0"/>
          </a:p>
          <a:p>
            <a:r>
              <a:rPr lang="es-MX" dirty="0" err="1">
                <a:hlinkClick r:id="rId13"/>
              </a:rPr>
              <a:t>Serializer</a:t>
            </a:r>
            <a:endParaRPr lang="es-MX" dirty="0"/>
          </a:p>
          <a:p>
            <a:r>
              <a:rPr lang="es-MX" dirty="0" err="1">
                <a:hlinkClick r:id="rId14"/>
              </a:rPr>
              <a:t>Translation</a:t>
            </a:r>
            <a:endParaRPr lang="es-MX" dirty="0"/>
          </a:p>
          <a:p>
            <a:r>
              <a:rPr lang="es-MX" dirty="0" err="1">
                <a:hlinkClick r:id="rId15"/>
              </a:rPr>
              <a:t>Validator</a:t>
            </a:r>
            <a:endParaRPr lang="es-MX" dirty="0"/>
          </a:p>
          <a:p>
            <a:r>
              <a:rPr lang="es-MX" dirty="0" err="1">
                <a:hlinkClick r:id="rId16"/>
              </a:rPr>
              <a:t>Yaml</a:t>
            </a:r>
            <a:endParaRPr lang="es-MX" dirty="0"/>
          </a:p>
          <a:p>
            <a:endParaRPr lang="es-MX" dirty="0"/>
          </a:p>
        </p:txBody>
      </p:sp>
      <p:sp>
        <p:nvSpPr>
          <p:cNvPr id="7" name="Marcador de pie de página 6"/>
          <p:cNvSpPr>
            <a:spLocks noGrp="1"/>
          </p:cNvSpPr>
          <p:nvPr>
            <p:ph type="ftr" sz="quarter" idx="11"/>
          </p:nvPr>
        </p:nvSpPr>
        <p:spPr/>
        <p:txBody>
          <a:bodyPr/>
          <a:lstStyle/>
          <a:p>
            <a:r>
              <a:rPr lang="en-US" smtClean="0"/>
              <a:t>@juanitourquiza</a:t>
            </a:r>
            <a:endParaRPr lang="en-US" dirty="0"/>
          </a:p>
        </p:txBody>
      </p:sp>
    </p:spTree>
    <p:extLst>
      <p:ext uri="{BB962C8B-B14F-4D97-AF65-F5344CB8AC3E}">
        <p14:creationId xmlns:p14="http://schemas.microsoft.com/office/powerpoint/2010/main" val="36333627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7"/>
          <p:cNvSpPr>
            <a:spLocks noGrp="1"/>
          </p:cNvSpPr>
          <p:nvPr>
            <p:ph type="title"/>
          </p:nvPr>
        </p:nvSpPr>
        <p:spPr/>
        <p:txBody>
          <a:bodyPr/>
          <a:lstStyle/>
          <a:p>
            <a:r>
              <a:rPr lang="es-MX" dirty="0" smtClean="0"/>
              <a:t>Mas información de componentes que usa drupal</a:t>
            </a:r>
            <a:endParaRPr lang="es-MX" dirty="0"/>
          </a:p>
        </p:txBody>
      </p:sp>
      <p:sp>
        <p:nvSpPr>
          <p:cNvPr id="9" name="Marcador de contenido 8"/>
          <p:cNvSpPr>
            <a:spLocks noGrp="1"/>
          </p:cNvSpPr>
          <p:nvPr>
            <p:ph idx="1"/>
          </p:nvPr>
        </p:nvSpPr>
        <p:spPr/>
        <p:txBody>
          <a:bodyPr/>
          <a:lstStyle/>
          <a:p>
            <a:r>
              <a:rPr lang="en-US" dirty="0"/>
              <a:t>Maximize Drupal’s flexibility with object-oriented code and the latest PHP standards. Some of the best-known technologies are now part of Drupal 8. It depends on dozens of external libraries—like Composer, Guzzle, and Symfony2—so you can write and debug code faster, with more confidence. Say goodbye to </a:t>
            </a:r>
            <a:r>
              <a:rPr lang="en-US" dirty="0" err="1"/>
              <a:t>PHPTemplate</a:t>
            </a:r>
            <a:r>
              <a:rPr lang="en-US" dirty="0"/>
              <a:t>; rely on much more readable code when theming with Twig. And use simpler, more unified APIs to add power to your modules and themes</a:t>
            </a:r>
            <a:r>
              <a:rPr lang="en-US" dirty="0" smtClean="0"/>
              <a:t>.</a:t>
            </a:r>
          </a:p>
          <a:p>
            <a:endParaRPr lang="es-MX" dirty="0"/>
          </a:p>
        </p:txBody>
      </p:sp>
      <p:sp>
        <p:nvSpPr>
          <p:cNvPr id="7" name="Marcador de pie de página 6"/>
          <p:cNvSpPr>
            <a:spLocks noGrp="1"/>
          </p:cNvSpPr>
          <p:nvPr>
            <p:ph type="ftr" sz="quarter" idx="11"/>
          </p:nvPr>
        </p:nvSpPr>
        <p:spPr/>
        <p:txBody>
          <a:bodyPr/>
          <a:lstStyle/>
          <a:p>
            <a:r>
              <a:rPr lang="en-US" smtClean="0"/>
              <a:t>@juanitourquiza</a:t>
            </a:r>
            <a:endParaRPr lang="en-US" dirty="0"/>
          </a:p>
        </p:txBody>
      </p:sp>
      <p:pic>
        <p:nvPicPr>
          <p:cNvPr id="10" name="Imagen 9"/>
          <p:cNvPicPr>
            <a:picLocks noChangeAspect="1"/>
          </p:cNvPicPr>
          <p:nvPr/>
        </p:nvPicPr>
        <p:blipFill>
          <a:blip r:embed="rId2"/>
          <a:stretch>
            <a:fillRect/>
          </a:stretch>
        </p:blipFill>
        <p:spPr>
          <a:xfrm>
            <a:off x="2165131" y="4394171"/>
            <a:ext cx="7600144" cy="1268704"/>
          </a:xfrm>
          <a:prstGeom prst="rect">
            <a:avLst/>
          </a:prstGeom>
        </p:spPr>
      </p:pic>
    </p:spTree>
    <p:extLst>
      <p:ext uri="{BB962C8B-B14F-4D97-AF65-F5344CB8AC3E}">
        <p14:creationId xmlns:p14="http://schemas.microsoft.com/office/powerpoint/2010/main" val="5222698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Que necesitas instalar en un proyecto de </a:t>
            </a:r>
            <a:r>
              <a:rPr lang="es-MX" dirty="0" err="1" smtClean="0"/>
              <a:t>symfony</a:t>
            </a:r>
            <a:endParaRPr lang="es-MX" dirty="0"/>
          </a:p>
        </p:txBody>
      </p:sp>
      <p:sp>
        <p:nvSpPr>
          <p:cNvPr id="3" name="Marcador de contenido 2"/>
          <p:cNvSpPr>
            <a:spLocks noGrp="1"/>
          </p:cNvSpPr>
          <p:nvPr>
            <p:ph idx="1"/>
          </p:nvPr>
        </p:nvSpPr>
        <p:spPr>
          <a:xfrm>
            <a:off x="1024127" y="1897117"/>
            <a:ext cx="9720073" cy="4023360"/>
          </a:xfrm>
        </p:spPr>
        <p:txBody>
          <a:bodyPr>
            <a:normAutofit/>
          </a:bodyPr>
          <a:lstStyle/>
          <a:p>
            <a:r>
              <a:rPr lang="es-MX" dirty="0" smtClean="0"/>
              <a:t>Para iniciar un ambiente de trabajo adecuado para </a:t>
            </a:r>
            <a:r>
              <a:rPr lang="es-MX" dirty="0" err="1" smtClean="0"/>
              <a:t>symfony</a:t>
            </a:r>
            <a:r>
              <a:rPr lang="es-MX" dirty="0" smtClean="0"/>
              <a:t> debes instalar los siguientes componentes:</a:t>
            </a:r>
          </a:p>
          <a:p>
            <a:pPr>
              <a:buFont typeface="Wingdings" panose="05000000000000000000" pitchFamily="2" charset="2"/>
              <a:buChar char="v"/>
            </a:pPr>
            <a:r>
              <a:rPr lang="es-MX" dirty="0" smtClean="0"/>
              <a:t>Servidor web (LAMP, WAMP, MAMP) – también tiene uno propio</a:t>
            </a:r>
          </a:p>
          <a:p>
            <a:pPr>
              <a:buFont typeface="Wingdings" panose="05000000000000000000" pitchFamily="2" charset="2"/>
              <a:buChar char="v"/>
            </a:pPr>
            <a:r>
              <a:rPr lang="es-MX" dirty="0" err="1"/>
              <a:t>c</a:t>
            </a:r>
            <a:r>
              <a:rPr lang="es-MX" dirty="0" err="1" smtClean="0"/>
              <a:t>omposer</a:t>
            </a:r>
            <a:r>
              <a:rPr lang="es-MX" dirty="0" smtClean="0"/>
              <a:t> </a:t>
            </a:r>
          </a:p>
          <a:p>
            <a:pPr>
              <a:buFont typeface="Wingdings" panose="05000000000000000000" pitchFamily="2" charset="2"/>
              <a:buChar char="v"/>
            </a:pPr>
            <a:r>
              <a:rPr lang="es-MX" dirty="0" err="1" smtClean="0"/>
              <a:t>git</a:t>
            </a:r>
            <a:endParaRPr lang="es-MX" dirty="0"/>
          </a:p>
          <a:p>
            <a:r>
              <a:rPr lang="es-MX" dirty="0" smtClean="0"/>
              <a:t>Y con esto ya seria suficiente para instalar un proyecto </a:t>
            </a:r>
            <a:r>
              <a:rPr lang="es-MX" dirty="0" err="1" smtClean="0"/>
              <a:t>symfony</a:t>
            </a:r>
            <a:r>
              <a:rPr lang="es-MX" dirty="0" smtClean="0"/>
              <a:t> base colocando esta línea: </a:t>
            </a:r>
            <a:r>
              <a:rPr lang="es-MX" sz="1000" i="1" dirty="0" smtClean="0"/>
              <a:t>$ </a:t>
            </a:r>
            <a:r>
              <a:rPr lang="es-MX" altLang="es-MX" sz="1000" i="1" dirty="0" err="1" smtClean="0">
                <a:latin typeface="Arial Unicode MS"/>
              </a:rPr>
              <a:t>composer</a:t>
            </a:r>
            <a:r>
              <a:rPr lang="es-MX" altLang="es-MX" sz="1000" i="1" dirty="0" smtClean="0">
                <a:latin typeface="Arial Unicode MS"/>
              </a:rPr>
              <a:t> </a:t>
            </a:r>
            <a:r>
              <a:rPr lang="es-MX" altLang="es-MX" sz="1000" i="1" dirty="0" err="1">
                <a:latin typeface="Arial Unicode MS"/>
              </a:rPr>
              <a:t>create-project</a:t>
            </a:r>
            <a:r>
              <a:rPr lang="es-MX" altLang="es-MX" sz="1000" i="1" dirty="0">
                <a:latin typeface="Arial Unicode MS"/>
              </a:rPr>
              <a:t> </a:t>
            </a:r>
            <a:r>
              <a:rPr lang="es-MX" altLang="es-MX" sz="1000" i="1" dirty="0" err="1">
                <a:latin typeface="Arial Unicode MS"/>
              </a:rPr>
              <a:t>symfony</a:t>
            </a:r>
            <a:r>
              <a:rPr lang="es-MX" altLang="es-MX" sz="1000" i="1" dirty="0">
                <a:latin typeface="Arial Unicode MS"/>
              </a:rPr>
              <a:t>/</a:t>
            </a:r>
            <a:r>
              <a:rPr lang="es-MX" altLang="es-MX" sz="1000" i="1" dirty="0" err="1">
                <a:latin typeface="Arial Unicode MS"/>
              </a:rPr>
              <a:t>framework</a:t>
            </a:r>
            <a:r>
              <a:rPr lang="es-MX" altLang="es-MX" sz="1000" i="1" dirty="0">
                <a:latin typeface="Arial Unicode MS"/>
              </a:rPr>
              <a:t>-standard-</a:t>
            </a:r>
            <a:r>
              <a:rPr lang="es-MX" altLang="es-MX" sz="1000" i="1" dirty="0" err="1">
                <a:latin typeface="Arial Unicode MS"/>
              </a:rPr>
              <a:t>edition</a:t>
            </a:r>
            <a:r>
              <a:rPr lang="es-MX" altLang="es-MX" sz="1000" i="1" dirty="0">
                <a:latin typeface="Arial Unicode MS"/>
              </a:rPr>
              <a:t> </a:t>
            </a:r>
            <a:r>
              <a:rPr lang="es-MX" altLang="es-MX" sz="1000" i="1" dirty="0" err="1" smtClean="0">
                <a:latin typeface="Arial Unicode MS"/>
              </a:rPr>
              <a:t>my_project_name</a:t>
            </a:r>
            <a:r>
              <a:rPr lang="es-MX" altLang="es-MX" sz="2000" dirty="0" smtClean="0"/>
              <a:t> </a:t>
            </a:r>
            <a:endParaRPr lang="es-MX" altLang="es-MX" sz="4800" dirty="0">
              <a:latin typeface="Arial" panose="020B0604020202020204" pitchFamily="34" charset="0"/>
            </a:endParaRPr>
          </a:p>
          <a:p>
            <a:r>
              <a:rPr lang="es-MX" dirty="0" smtClean="0"/>
              <a:t> </a:t>
            </a:r>
          </a:p>
          <a:p>
            <a:endParaRPr lang="es-MX" dirty="0" smtClean="0"/>
          </a:p>
          <a:p>
            <a:endParaRPr lang="es-MX" dirty="0"/>
          </a:p>
        </p:txBody>
      </p:sp>
      <p:pic>
        <p:nvPicPr>
          <p:cNvPr id="4" name="Imagen 3"/>
          <p:cNvPicPr>
            <a:picLocks noChangeAspect="1"/>
          </p:cNvPicPr>
          <p:nvPr/>
        </p:nvPicPr>
        <p:blipFill>
          <a:blip r:embed="rId2"/>
          <a:stretch>
            <a:fillRect/>
          </a:stretch>
        </p:blipFill>
        <p:spPr>
          <a:xfrm>
            <a:off x="2289960" y="5103066"/>
            <a:ext cx="6792273" cy="962159"/>
          </a:xfrm>
          <a:prstGeom prst="rect">
            <a:avLst/>
          </a:prstGeom>
        </p:spPr>
      </p:pic>
      <p:sp>
        <p:nvSpPr>
          <p:cNvPr id="9" name="Marcador de pie de página 8"/>
          <p:cNvSpPr>
            <a:spLocks noGrp="1"/>
          </p:cNvSpPr>
          <p:nvPr>
            <p:ph type="ftr" sz="quarter" idx="11"/>
          </p:nvPr>
        </p:nvSpPr>
        <p:spPr/>
        <p:txBody>
          <a:bodyPr/>
          <a:lstStyle/>
          <a:p>
            <a:r>
              <a:rPr lang="en-US" smtClean="0"/>
              <a:t>@juanitourquiza</a:t>
            </a:r>
            <a:endParaRPr lang="en-US" dirty="0"/>
          </a:p>
        </p:txBody>
      </p:sp>
    </p:spTree>
    <p:extLst>
      <p:ext uri="{BB962C8B-B14F-4D97-AF65-F5344CB8AC3E}">
        <p14:creationId xmlns:p14="http://schemas.microsoft.com/office/powerpoint/2010/main" val="387694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Archivos Base proyecto </a:t>
            </a:r>
            <a:r>
              <a:rPr lang="es-MX" dirty="0" err="1" smtClean="0"/>
              <a:t>symfony</a:t>
            </a:r>
            <a:endParaRPr lang="es-MX" dirty="0"/>
          </a:p>
        </p:txBody>
      </p:sp>
      <p:pic>
        <p:nvPicPr>
          <p:cNvPr id="5" name="Marcador de contenido 4"/>
          <p:cNvPicPr>
            <a:picLocks noGrp="1" noChangeAspect="1"/>
          </p:cNvPicPr>
          <p:nvPr>
            <p:ph idx="1"/>
          </p:nvPr>
        </p:nvPicPr>
        <p:blipFill>
          <a:blip r:embed="rId2"/>
          <a:stretch>
            <a:fillRect/>
          </a:stretch>
        </p:blipFill>
        <p:spPr>
          <a:xfrm>
            <a:off x="1268717" y="2084832"/>
            <a:ext cx="2314898" cy="3696216"/>
          </a:xfrm>
          <a:prstGeom prst="rect">
            <a:avLst/>
          </a:prstGeom>
        </p:spPr>
      </p:pic>
      <p:sp>
        <p:nvSpPr>
          <p:cNvPr id="4" name="Marcador de pie de página 3"/>
          <p:cNvSpPr>
            <a:spLocks noGrp="1"/>
          </p:cNvSpPr>
          <p:nvPr>
            <p:ph type="ftr" sz="quarter" idx="11"/>
          </p:nvPr>
        </p:nvSpPr>
        <p:spPr/>
        <p:txBody>
          <a:bodyPr/>
          <a:lstStyle/>
          <a:p>
            <a:r>
              <a:rPr lang="en-US" smtClean="0"/>
              <a:t>@juanitourquiza</a:t>
            </a:r>
            <a:endParaRPr lang="en-US" dirty="0"/>
          </a:p>
        </p:txBody>
      </p:sp>
      <p:pic>
        <p:nvPicPr>
          <p:cNvPr id="7" name="Imagen 6"/>
          <p:cNvPicPr>
            <a:picLocks noChangeAspect="1"/>
          </p:cNvPicPr>
          <p:nvPr/>
        </p:nvPicPr>
        <p:blipFill>
          <a:blip r:embed="rId3"/>
          <a:stretch>
            <a:fillRect/>
          </a:stretch>
        </p:blipFill>
        <p:spPr>
          <a:xfrm>
            <a:off x="4115792" y="2084832"/>
            <a:ext cx="2200925" cy="3723928"/>
          </a:xfrm>
          <a:prstGeom prst="rect">
            <a:avLst/>
          </a:prstGeom>
        </p:spPr>
      </p:pic>
      <p:pic>
        <p:nvPicPr>
          <p:cNvPr id="8" name="Imagen 7"/>
          <p:cNvPicPr>
            <a:picLocks noChangeAspect="1"/>
          </p:cNvPicPr>
          <p:nvPr/>
        </p:nvPicPr>
        <p:blipFill>
          <a:blip r:embed="rId4"/>
          <a:stretch>
            <a:fillRect/>
          </a:stretch>
        </p:blipFill>
        <p:spPr>
          <a:xfrm>
            <a:off x="7155406" y="2089459"/>
            <a:ext cx="2400635" cy="1314633"/>
          </a:xfrm>
          <a:prstGeom prst="rect">
            <a:avLst/>
          </a:prstGeom>
        </p:spPr>
      </p:pic>
      <p:pic>
        <p:nvPicPr>
          <p:cNvPr id="9" name="Imagen 8"/>
          <p:cNvPicPr>
            <a:picLocks noChangeAspect="1"/>
          </p:cNvPicPr>
          <p:nvPr/>
        </p:nvPicPr>
        <p:blipFill>
          <a:blip r:embed="rId5"/>
          <a:stretch>
            <a:fillRect/>
          </a:stretch>
        </p:blipFill>
        <p:spPr>
          <a:xfrm>
            <a:off x="7155406" y="3902578"/>
            <a:ext cx="2314898" cy="1371791"/>
          </a:xfrm>
          <a:prstGeom prst="rect">
            <a:avLst/>
          </a:prstGeom>
        </p:spPr>
      </p:pic>
    </p:spTree>
    <p:extLst>
      <p:ext uri="{BB962C8B-B14F-4D97-AF65-F5344CB8AC3E}">
        <p14:creationId xmlns:p14="http://schemas.microsoft.com/office/powerpoint/2010/main" val="8784508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Archivos Base proyecto </a:t>
            </a:r>
            <a:r>
              <a:rPr lang="es-MX" dirty="0" err="1"/>
              <a:t>symfony</a:t>
            </a:r>
            <a:endParaRPr lang="es-MX" dirty="0"/>
          </a:p>
        </p:txBody>
      </p:sp>
      <p:pic>
        <p:nvPicPr>
          <p:cNvPr id="5" name="Marcador de contenido 4"/>
          <p:cNvPicPr>
            <a:picLocks noGrp="1" noChangeAspect="1"/>
          </p:cNvPicPr>
          <p:nvPr>
            <p:ph idx="1"/>
          </p:nvPr>
        </p:nvPicPr>
        <p:blipFill>
          <a:blip r:embed="rId2"/>
          <a:stretch>
            <a:fillRect/>
          </a:stretch>
        </p:blipFill>
        <p:spPr>
          <a:xfrm>
            <a:off x="1185617" y="2084832"/>
            <a:ext cx="2333951" cy="3505689"/>
          </a:xfrm>
          <a:prstGeom prst="rect">
            <a:avLst/>
          </a:prstGeom>
        </p:spPr>
      </p:pic>
      <p:sp>
        <p:nvSpPr>
          <p:cNvPr id="4" name="Marcador de pie de página 3"/>
          <p:cNvSpPr>
            <a:spLocks noGrp="1"/>
          </p:cNvSpPr>
          <p:nvPr>
            <p:ph type="ftr" sz="quarter" idx="11"/>
          </p:nvPr>
        </p:nvSpPr>
        <p:spPr/>
        <p:txBody>
          <a:bodyPr/>
          <a:lstStyle/>
          <a:p>
            <a:r>
              <a:rPr lang="en-US" smtClean="0"/>
              <a:t>@juanitourquiza</a:t>
            </a:r>
            <a:endParaRPr lang="en-US" dirty="0"/>
          </a:p>
        </p:txBody>
      </p:sp>
      <p:pic>
        <p:nvPicPr>
          <p:cNvPr id="6" name="Imagen 5"/>
          <p:cNvPicPr>
            <a:picLocks noChangeAspect="1"/>
          </p:cNvPicPr>
          <p:nvPr/>
        </p:nvPicPr>
        <p:blipFill>
          <a:blip r:embed="rId3"/>
          <a:stretch>
            <a:fillRect/>
          </a:stretch>
        </p:blipFill>
        <p:spPr>
          <a:xfrm>
            <a:off x="4224674" y="2084832"/>
            <a:ext cx="2066325" cy="3505689"/>
          </a:xfrm>
          <a:prstGeom prst="rect">
            <a:avLst/>
          </a:prstGeom>
        </p:spPr>
      </p:pic>
      <p:pic>
        <p:nvPicPr>
          <p:cNvPr id="7" name="Imagen 6"/>
          <p:cNvPicPr>
            <a:picLocks noChangeAspect="1"/>
          </p:cNvPicPr>
          <p:nvPr/>
        </p:nvPicPr>
        <p:blipFill>
          <a:blip r:embed="rId4"/>
          <a:stretch>
            <a:fillRect/>
          </a:stretch>
        </p:blipFill>
        <p:spPr>
          <a:xfrm>
            <a:off x="6787947" y="2084832"/>
            <a:ext cx="4254018" cy="3580244"/>
          </a:xfrm>
          <a:prstGeom prst="rect">
            <a:avLst/>
          </a:prstGeom>
        </p:spPr>
      </p:pic>
    </p:spTree>
    <p:extLst>
      <p:ext uri="{BB962C8B-B14F-4D97-AF65-F5344CB8AC3E}">
        <p14:creationId xmlns:p14="http://schemas.microsoft.com/office/powerpoint/2010/main" val="904536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Archivos base </a:t>
            </a:r>
            <a:r>
              <a:rPr lang="es-MX" dirty="0" err="1" smtClean="0"/>
              <a:t>DRupal</a:t>
            </a:r>
            <a:endParaRPr lang="es-MX" dirty="0"/>
          </a:p>
        </p:txBody>
      </p:sp>
      <p:pic>
        <p:nvPicPr>
          <p:cNvPr id="5" name="Marcador de contenido 4"/>
          <p:cNvPicPr>
            <a:picLocks noGrp="1" noChangeAspect="1"/>
          </p:cNvPicPr>
          <p:nvPr>
            <p:ph idx="1"/>
          </p:nvPr>
        </p:nvPicPr>
        <p:blipFill>
          <a:blip r:embed="rId2"/>
          <a:stretch>
            <a:fillRect/>
          </a:stretch>
        </p:blipFill>
        <p:spPr>
          <a:xfrm>
            <a:off x="1265461" y="2170387"/>
            <a:ext cx="1753852" cy="4022725"/>
          </a:xfrm>
          <a:prstGeom prst="rect">
            <a:avLst/>
          </a:prstGeom>
        </p:spPr>
      </p:pic>
      <p:sp>
        <p:nvSpPr>
          <p:cNvPr id="4" name="Marcador de pie de página 3"/>
          <p:cNvSpPr>
            <a:spLocks noGrp="1"/>
          </p:cNvSpPr>
          <p:nvPr>
            <p:ph type="ftr" sz="quarter" idx="11"/>
          </p:nvPr>
        </p:nvSpPr>
        <p:spPr/>
        <p:txBody>
          <a:bodyPr/>
          <a:lstStyle/>
          <a:p>
            <a:r>
              <a:rPr lang="en-US" smtClean="0"/>
              <a:t>@juanitourquiza</a:t>
            </a:r>
            <a:endParaRPr lang="en-US" dirty="0"/>
          </a:p>
        </p:txBody>
      </p:sp>
      <p:pic>
        <p:nvPicPr>
          <p:cNvPr id="6" name="Imagen 5"/>
          <p:cNvPicPr>
            <a:picLocks noChangeAspect="1"/>
          </p:cNvPicPr>
          <p:nvPr/>
        </p:nvPicPr>
        <p:blipFill>
          <a:blip r:embed="rId3"/>
          <a:stretch>
            <a:fillRect/>
          </a:stretch>
        </p:blipFill>
        <p:spPr>
          <a:xfrm>
            <a:off x="4243323" y="2170386"/>
            <a:ext cx="1976981" cy="4022725"/>
          </a:xfrm>
          <a:prstGeom prst="rect">
            <a:avLst/>
          </a:prstGeom>
        </p:spPr>
      </p:pic>
      <p:pic>
        <p:nvPicPr>
          <p:cNvPr id="7" name="Imagen 6"/>
          <p:cNvPicPr>
            <a:picLocks noChangeAspect="1"/>
          </p:cNvPicPr>
          <p:nvPr/>
        </p:nvPicPr>
        <p:blipFill>
          <a:blip r:embed="rId4"/>
          <a:stretch>
            <a:fillRect/>
          </a:stretch>
        </p:blipFill>
        <p:spPr>
          <a:xfrm>
            <a:off x="7076820" y="2157403"/>
            <a:ext cx="2400635" cy="4048690"/>
          </a:xfrm>
          <a:prstGeom prst="rect">
            <a:avLst/>
          </a:prstGeom>
        </p:spPr>
      </p:pic>
    </p:spTree>
    <p:extLst>
      <p:ext uri="{BB962C8B-B14F-4D97-AF65-F5344CB8AC3E}">
        <p14:creationId xmlns:p14="http://schemas.microsoft.com/office/powerpoint/2010/main" val="7781709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Acciones para levantar un proyecto </a:t>
            </a:r>
            <a:r>
              <a:rPr lang="es-MX" dirty="0" err="1" smtClean="0"/>
              <a:t>symfony</a:t>
            </a:r>
            <a:endParaRPr lang="es-MX" dirty="0"/>
          </a:p>
        </p:txBody>
      </p:sp>
      <p:sp>
        <p:nvSpPr>
          <p:cNvPr id="3" name="Marcador de contenido 2"/>
          <p:cNvSpPr>
            <a:spLocks noGrp="1"/>
          </p:cNvSpPr>
          <p:nvPr>
            <p:ph idx="1"/>
          </p:nvPr>
        </p:nvSpPr>
        <p:spPr/>
        <p:txBody>
          <a:bodyPr/>
          <a:lstStyle/>
          <a:p>
            <a:pPr>
              <a:buFont typeface="Wingdings" panose="05000000000000000000" pitchFamily="2" charset="2"/>
              <a:buChar char="v"/>
            </a:pPr>
            <a:r>
              <a:rPr lang="es-MX" dirty="0" smtClean="0"/>
              <a:t>Crear un </a:t>
            </a:r>
            <a:r>
              <a:rPr lang="es-MX" dirty="0" err="1" smtClean="0"/>
              <a:t>bundle</a:t>
            </a:r>
            <a:r>
              <a:rPr lang="es-MX" dirty="0" smtClean="0"/>
              <a:t> o trabajar en el </a:t>
            </a:r>
            <a:r>
              <a:rPr lang="es-MX" dirty="0" err="1" smtClean="0"/>
              <a:t>bundle</a:t>
            </a:r>
            <a:r>
              <a:rPr lang="es-MX" dirty="0" smtClean="0"/>
              <a:t> de defecto</a:t>
            </a:r>
          </a:p>
          <a:p>
            <a:pPr>
              <a:buFont typeface="Wingdings" panose="05000000000000000000" pitchFamily="2" charset="2"/>
              <a:buChar char="v"/>
            </a:pPr>
            <a:r>
              <a:rPr lang="es-MX" dirty="0" smtClean="0"/>
              <a:t>Crear un </a:t>
            </a:r>
            <a:r>
              <a:rPr lang="es-MX" dirty="0" err="1" smtClean="0"/>
              <a:t>layout</a:t>
            </a:r>
            <a:r>
              <a:rPr lang="es-MX" dirty="0" smtClean="0"/>
              <a:t> inicial donde crear las vistas </a:t>
            </a:r>
            <a:r>
              <a:rPr lang="es-MX" dirty="0" err="1" smtClean="0"/>
              <a:t>twig</a:t>
            </a:r>
            <a:endParaRPr lang="es-MX" dirty="0" smtClean="0"/>
          </a:p>
          <a:p>
            <a:pPr>
              <a:buFont typeface="Wingdings" panose="05000000000000000000" pitchFamily="2" charset="2"/>
              <a:buChar char="v"/>
            </a:pPr>
            <a:r>
              <a:rPr lang="es-MX" dirty="0" smtClean="0"/>
              <a:t>Crear un Controlador donde se coloca la funcionalidad de la app</a:t>
            </a:r>
          </a:p>
          <a:p>
            <a:pPr>
              <a:buFont typeface="Wingdings" panose="05000000000000000000" pitchFamily="2" charset="2"/>
              <a:buChar char="v"/>
            </a:pPr>
            <a:r>
              <a:rPr lang="es-MX" dirty="0" smtClean="0"/>
              <a:t>Trabajar con bases de datos utilizando Doctrine</a:t>
            </a:r>
          </a:p>
          <a:p>
            <a:pPr>
              <a:buFont typeface="Wingdings" panose="05000000000000000000" pitchFamily="2" charset="2"/>
              <a:buChar char="v"/>
            </a:pPr>
            <a:r>
              <a:rPr lang="es-MX" dirty="0" smtClean="0"/>
              <a:t>Trabajar con </a:t>
            </a:r>
            <a:r>
              <a:rPr lang="es-MX" dirty="0" err="1" smtClean="0"/>
              <a:t>Guzzle</a:t>
            </a:r>
            <a:r>
              <a:rPr lang="es-MX" dirty="0" smtClean="0"/>
              <a:t> si se necesita consumir servicios web</a:t>
            </a:r>
            <a:endParaRPr lang="es-MX" dirty="0"/>
          </a:p>
        </p:txBody>
      </p:sp>
      <p:sp>
        <p:nvSpPr>
          <p:cNvPr id="4" name="Marcador de pie de página 3"/>
          <p:cNvSpPr>
            <a:spLocks noGrp="1"/>
          </p:cNvSpPr>
          <p:nvPr>
            <p:ph type="ftr" sz="quarter" idx="11"/>
          </p:nvPr>
        </p:nvSpPr>
        <p:spPr/>
        <p:txBody>
          <a:bodyPr/>
          <a:lstStyle/>
          <a:p>
            <a:r>
              <a:rPr lang="en-US" smtClean="0"/>
              <a:t>@juanitourquiza</a:t>
            </a:r>
            <a:endParaRPr lang="en-US" dirty="0"/>
          </a:p>
        </p:txBody>
      </p:sp>
    </p:spTree>
    <p:extLst>
      <p:ext uri="{BB962C8B-B14F-4D97-AF65-F5344CB8AC3E}">
        <p14:creationId xmlns:p14="http://schemas.microsoft.com/office/powerpoint/2010/main" val="25490153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4825F1AF-8DBC-4E3D-9F3D-688338DA83FC}"/>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81</TotalTime>
  <Words>484</Words>
  <Application>Microsoft Office PowerPoint</Application>
  <PresentationFormat>Panorámica</PresentationFormat>
  <Paragraphs>75</Paragraphs>
  <Slides>13</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13</vt:i4>
      </vt:variant>
    </vt:vector>
  </HeadingPairs>
  <TitlesOfParts>
    <vt:vector size="21" baseType="lpstr">
      <vt:lpstr>Arial</vt:lpstr>
      <vt:lpstr>Arial Unicode MS</vt:lpstr>
      <vt:lpstr>Calibri</vt:lpstr>
      <vt:lpstr>Tw Cen MT</vt:lpstr>
      <vt:lpstr>Tw Cen MT Condensed</vt:lpstr>
      <vt:lpstr>Wingdings</vt:lpstr>
      <vt:lpstr>Wingdings 3</vt:lpstr>
      <vt:lpstr>Integral</vt:lpstr>
      <vt:lpstr>Conoce Symfony …Así va a funcionar el nuevo drupal</vt:lpstr>
      <vt:lpstr>Que es Symfony?</vt:lpstr>
      <vt:lpstr>Componentes symfony dentro de drupal</vt:lpstr>
      <vt:lpstr>Mas información de componentes que usa drupal</vt:lpstr>
      <vt:lpstr>Que necesitas instalar en un proyecto de symfony</vt:lpstr>
      <vt:lpstr>Archivos Base proyecto symfony</vt:lpstr>
      <vt:lpstr>Archivos Base proyecto symfony</vt:lpstr>
      <vt:lpstr>Archivos base DRupal</vt:lpstr>
      <vt:lpstr>Acciones para levantar un proyecto symfony</vt:lpstr>
      <vt:lpstr>Revisión de código symfony</vt:lpstr>
      <vt:lpstr>Conclusiones</vt:lpstr>
      <vt:lpstr>Preguntas?</vt:lpstr>
      <vt:lpstr>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Conoce Symfony …Asi va a funcionar el nuevo drupal</dc:title>
  <dc:creator>Capacitaciones08</dc:creator>
  <cp:lastModifiedBy>Capacitaciones08</cp:lastModifiedBy>
  <cp:revision>12</cp:revision>
  <dcterms:created xsi:type="dcterms:W3CDTF">2017-10-10T04:23:56Z</dcterms:created>
  <dcterms:modified xsi:type="dcterms:W3CDTF">2017-10-10T05:45:00Z</dcterms:modified>
</cp:coreProperties>
</file>