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20"/>
  </p:handoutMasterIdLst>
  <p:sldIdLst>
    <p:sldId id="256" r:id="rId5"/>
    <p:sldId id="257" r:id="rId6"/>
    <p:sldId id="259" r:id="rId7"/>
    <p:sldId id="258" r:id="rId8"/>
    <p:sldId id="267" r:id="rId9"/>
    <p:sldId id="262" r:id="rId10"/>
    <p:sldId id="261" r:id="rId11"/>
    <p:sldId id="260" r:id="rId12"/>
    <p:sldId id="263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7C"/>
    <a:srgbClr val="D1D1D1"/>
    <a:srgbClr val="676767"/>
    <a:srgbClr val="E2E2E2"/>
    <a:srgbClr val="024C96"/>
    <a:srgbClr val="008DF7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6E08-9BDE-4A43-AEDA-5CF573FF2C19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8A53-8B9D-43F0-BD7B-F7489769905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830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2770" y="277090"/>
            <a:ext cx="5597236" cy="3996000"/>
          </a:xfrm>
        </p:spPr>
        <p:txBody>
          <a:bodyPr anchor="ctr" anchorCtr="0"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o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10078" y="4742512"/>
            <a:ext cx="5597236" cy="969818"/>
          </a:xfrm>
          <a:solidFill>
            <a:schemeClr val="bg2">
              <a:lumMod val="10000"/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86986" y="5917767"/>
            <a:ext cx="5645727" cy="27709"/>
          </a:xfrm>
          <a:prstGeom prst="line">
            <a:avLst/>
          </a:prstGeom>
          <a:ln w="53975">
            <a:solidFill>
              <a:schemeClr val="tx1">
                <a:alpha val="50000"/>
              </a:schemeClr>
            </a:solidFill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313737" y="4536345"/>
            <a:ext cx="5572991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3306421" y="4656932"/>
            <a:ext cx="5572991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10252340" y="2199565"/>
            <a:ext cx="1533277" cy="432000"/>
            <a:chOff x="10252340" y="2199565"/>
            <a:chExt cx="1533277" cy="432000"/>
          </a:xfrm>
        </p:grpSpPr>
        <p:sp>
          <p:nvSpPr>
            <p:cNvPr id="20" name="Oval 19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420245" y="2200420"/>
            <a:ext cx="1539618" cy="432000"/>
            <a:chOff x="420245" y="2200420"/>
            <a:chExt cx="1539618" cy="432000"/>
          </a:xfrm>
        </p:grpSpPr>
        <p:sp>
          <p:nvSpPr>
            <p:cNvPr id="18" name="Oval 17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160302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72625" cy="1325563"/>
          </a:xfrm>
        </p:spPr>
        <p:txBody>
          <a:bodyPr/>
          <a:lstStyle>
            <a:lvl1pPr>
              <a:defRPr strike="noStrike">
                <a:solidFill>
                  <a:srgbClr val="E2E2E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360217"/>
            <a:ext cx="0" cy="1368000"/>
          </a:xfrm>
          <a:prstGeom prst="line">
            <a:avLst/>
          </a:prstGeom>
          <a:ln w="508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819149" y="1690255"/>
            <a:ext cx="9612000" cy="27926"/>
          </a:xfrm>
          <a:prstGeom prst="line">
            <a:avLst/>
          </a:prstGeom>
          <a:ln w="508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 noChangeAspect="1"/>
          </p:cNvSpPr>
          <p:nvPr>
            <p:ph type="body" sz="quarter" idx="14"/>
          </p:nvPr>
        </p:nvSpPr>
        <p:spPr>
          <a:xfrm rot="27000000">
            <a:off x="8139547" y="2805546"/>
            <a:ext cx="6858000" cy="1246906"/>
          </a:xfrm>
          <a:solidFill>
            <a:srgbClr val="E2E2E2"/>
          </a:solidFill>
        </p:spPr>
        <p:txBody>
          <a:bodyPr vert="horz" anchor="ctr" anchorCtr="0">
            <a:normAutofit/>
          </a:bodyPr>
          <a:lstStyle>
            <a:lvl1pPr marL="0" indent="0" algn="ctr">
              <a:buNone/>
              <a:defRPr lang="pt-BR" sz="4100" dirty="0">
                <a:solidFill>
                  <a:srgbClr val="676767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38199" y="2008188"/>
            <a:ext cx="9572625" cy="4129087"/>
          </a:xfrm>
        </p:spPr>
        <p:txBody>
          <a:bodyPr vert="vert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160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12988" y="1419225"/>
            <a:ext cx="9407525" cy="4829175"/>
          </a:xfrm>
        </p:spPr>
        <p:txBody>
          <a:bodyPr vert="vert270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419225"/>
            <a:ext cx="1270800" cy="543877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6200000">
            <a:off x="-1774351" y="3197622"/>
            <a:ext cx="4829176" cy="1272382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rgbClr val="024C9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64765" y="1420793"/>
            <a:ext cx="795600" cy="5438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-757381" y="3455811"/>
            <a:ext cx="4829180" cy="756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6925" cy="14192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63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56" y="365124"/>
            <a:ext cx="10049943" cy="129600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2705" y="365125"/>
            <a:ext cx="0" cy="17590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1501658" y="365125"/>
            <a:ext cx="0" cy="17590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246055"/>
            <a:ext cx="12192000" cy="611945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66803" y="1690688"/>
            <a:ext cx="10051200" cy="42799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56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2301877"/>
            <a:ext cx="7345079" cy="1382074"/>
          </a:xfrm>
        </p:spPr>
        <p:txBody>
          <a:bodyPr anchor="ctr" anchorCtr="0"/>
          <a:lstStyle>
            <a:lvl1pPr>
              <a:defRPr sz="6000">
                <a:solidFill>
                  <a:srgbClr val="008DF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2281" y="3692525"/>
            <a:ext cx="5036234" cy="781001"/>
          </a:xfrm>
          <a:prstGeom prst="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775" y="3692525"/>
            <a:ext cx="5031740" cy="78100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5371" y="2292449"/>
            <a:ext cx="4567" cy="2171650"/>
          </a:xfrm>
          <a:prstGeom prst="line">
            <a:avLst/>
          </a:prstGeom>
          <a:ln w="53975">
            <a:solidFill>
              <a:srgbClr val="008D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9610" y="2294351"/>
            <a:ext cx="4248000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1"/>
            <a:ext cx="12192000" cy="257438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573" y="239082"/>
            <a:ext cx="8074856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369" y="1913207"/>
            <a:ext cx="121932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2216" y="1912938"/>
            <a:ext cx="4899025" cy="661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70349" y="1912938"/>
            <a:ext cx="4899600" cy="661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762216" y="2710353"/>
            <a:ext cx="4899600" cy="35321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6571845" y="2727697"/>
            <a:ext cx="4899600" cy="35321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6024000" y="192022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Oval 34"/>
          <p:cNvSpPr/>
          <p:nvPr userDrawn="1"/>
        </p:nvSpPr>
        <p:spPr>
          <a:xfrm>
            <a:off x="6024000" y="214895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Oval 35"/>
          <p:cNvSpPr/>
          <p:nvPr userDrawn="1"/>
        </p:nvSpPr>
        <p:spPr>
          <a:xfrm>
            <a:off x="6024000" y="2361678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0252340" y="700695"/>
            <a:ext cx="1533277" cy="432000"/>
            <a:chOff x="10252340" y="2199565"/>
            <a:chExt cx="1533277" cy="432000"/>
          </a:xfrm>
        </p:grpSpPr>
        <p:sp>
          <p:nvSpPr>
            <p:cNvPr id="38" name="Oval 37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420245" y="710978"/>
            <a:ext cx="1539618" cy="432000"/>
            <a:chOff x="420245" y="2200420"/>
            <a:chExt cx="1539618" cy="432000"/>
          </a:xfrm>
        </p:grpSpPr>
        <p:sp>
          <p:nvSpPr>
            <p:cNvPr id="42" name="Oval 41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6096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36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" y="0"/>
            <a:ext cx="12193200" cy="256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00" y="239082"/>
            <a:ext cx="8074856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369" y="1913207"/>
            <a:ext cx="121932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9467" y="1921601"/>
            <a:ext cx="4899025" cy="6397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61608" y="1913509"/>
            <a:ext cx="4899600" cy="64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763588" y="3342411"/>
            <a:ext cx="4899600" cy="2934733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6571133" y="3333752"/>
            <a:ext cx="4899600" cy="293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6024000" y="192022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Oval 34"/>
          <p:cNvSpPr/>
          <p:nvPr userDrawn="1"/>
        </p:nvSpPr>
        <p:spPr>
          <a:xfrm>
            <a:off x="6024000" y="214895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Oval 35"/>
          <p:cNvSpPr/>
          <p:nvPr userDrawn="1"/>
        </p:nvSpPr>
        <p:spPr>
          <a:xfrm>
            <a:off x="6024000" y="2361678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766520" y="2647451"/>
            <a:ext cx="4899026" cy="579600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6553589" y="2645894"/>
            <a:ext cx="4899600" cy="578253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5962" y="2648536"/>
            <a:ext cx="4899025" cy="57535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564555" y="2647450"/>
            <a:ext cx="4899025" cy="57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0252340" y="700695"/>
            <a:ext cx="1533277" cy="432000"/>
            <a:chOff x="10252340" y="2199565"/>
            <a:chExt cx="1533277" cy="432000"/>
          </a:xfrm>
        </p:grpSpPr>
        <p:sp>
          <p:nvSpPr>
            <p:cNvPr id="41" name="Oval 40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420245" y="710978"/>
            <a:ext cx="1539618" cy="432000"/>
            <a:chOff x="420245" y="2200420"/>
            <a:chExt cx="1539618" cy="432000"/>
          </a:xfrm>
        </p:grpSpPr>
        <p:sp>
          <p:nvSpPr>
            <p:cNvPr id="45" name="Oval 44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48" name="Straight Connector 47"/>
          <p:cNvCxnSpPr/>
          <p:nvPr userDrawn="1"/>
        </p:nvCxnSpPr>
        <p:spPr>
          <a:xfrm>
            <a:off x="6096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60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9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905"/>
            <a:ext cx="12192000" cy="481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9"/>
            <a:ext cx="12192000" cy="2022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742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" y="3841423"/>
            <a:ext cx="3323734" cy="3016577"/>
          </a:xfrm>
          <a:prstGeom prst="rtTriangle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868266" y="0"/>
            <a:ext cx="3323734" cy="3016577"/>
          </a:xfrm>
          <a:prstGeom prst="rtTriangle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0539-7229-4423-8979-4AF7DBD43039}" type="slidenum">
              <a:rPr lang="en-US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81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9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099" y="297512"/>
            <a:ext cx="6514956" cy="6058838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4702311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36464" y="268936"/>
            <a:ext cx="4142509" cy="1920443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243320" y="2461251"/>
            <a:ext cx="4142509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989" y="2461250"/>
            <a:ext cx="41436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1938" y="3400425"/>
            <a:ext cx="41004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7926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5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98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702311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36464" y="268936"/>
            <a:ext cx="4142509" cy="1920443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43320" y="2461251"/>
            <a:ext cx="4142509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245989" y="2461250"/>
            <a:ext cx="41436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261938" y="3400425"/>
            <a:ext cx="41004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4"/>
          </p:nvPr>
        </p:nvSpPr>
        <p:spPr>
          <a:xfrm>
            <a:off x="5426075" y="297511"/>
            <a:ext cx="6461126" cy="6058839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00477C"/>
                </a:solidFill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303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3CAC-C3CD-4A44-AC49-E28DCE66EB06}" type="datetimeFigureOut">
              <a:rPr lang="pt-BR" smtClean="0"/>
              <a:t>30/08/2017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4064-1A18-41C8-975B-9CF9FC1A77B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6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  <p:sldLayoutId id="2147483661" r:id="rId6"/>
    <p:sldLayoutId id="2147483662" r:id="rId7"/>
    <p:sldLayoutId id="2147483656" r:id="rId8"/>
    <p:sldLayoutId id="2147483667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caribu.com/marketing-apps/" TargetMode="External"/><Relationship Id="rId2" Type="http://schemas.openxmlformats.org/officeDocument/2006/relationships/hyperlink" Target="https://cursos.formacionactivate.es/apps-moviles/curs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Desarrollo de App</a:t>
            </a:r>
            <a:endParaRPr lang="es-41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Wilson Chávez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1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all" dirty="0"/>
              <a:t>2. DEFINICIÓN</a:t>
            </a:r>
            <a:r>
              <a:rPr lang="es-419" dirty="0"/>
              <a:t/>
            </a:r>
            <a:br>
              <a:rPr lang="es-419" dirty="0"/>
            </a:br>
            <a:endParaRPr lang="es-419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566" y="4059385"/>
            <a:ext cx="4490434" cy="279861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4851" y="2274838"/>
            <a:ext cx="11178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En este paso del proceso se describe con detalle a los usuarios para quienes se diseñará la aplicación, usando metodologías como «Personas» y «Viaje del usuario». También aquí se sientan las bases de la funcionalidad, lo cual determinará el alcance del proyecto y la complejidad de diseño y programación de la app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ES" sz="2400" dirty="0" smtClean="0"/>
              <a:t>•</a:t>
            </a:r>
            <a:r>
              <a:rPr lang="es-ES" sz="2400" dirty="0"/>
              <a:t>	Definición de usuarios</a:t>
            </a:r>
          </a:p>
          <a:p>
            <a:endParaRPr lang="es-ES" sz="2400" dirty="0" smtClean="0"/>
          </a:p>
          <a:p>
            <a:r>
              <a:rPr lang="es-ES" sz="2400" dirty="0" smtClean="0"/>
              <a:t>•</a:t>
            </a:r>
            <a:r>
              <a:rPr lang="es-ES" sz="2400" dirty="0"/>
              <a:t>	Definición funcional</a:t>
            </a:r>
          </a:p>
        </p:txBody>
      </p:sp>
    </p:spTree>
    <p:extLst>
      <p:ext uri="{BB962C8B-B14F-4D97-AF65-F5344CB8AC3E}">
        <p14:creationId xmlns:p14="http://schemas.microsoft.com/office/powerpoint/2010/main" val="15031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3. DISEÑO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08" y="4045308"/>
            <a:ext cx="2812692" cy="28126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2172688"/>
            <a:ext cx="12192000" cy="425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es-ES" sz="2400" dirty="0">
                <a:latin typeface="Tiempos"/>
                <a:ea typeface="Times New Roman" panose="02020603050405020304" pitchFamily="18" charset="0"/>
                <a:cs typeface="Times New Roman" panose="02020603050405020304" pitchFamily="18" charset="0"/>
              </a:rPr>
              <a:t>En la etapa de diseño se llevan a un plano tangible los conceptos y definiciones anteriores, primero en forma de </a:t>
            </a:r>
            <a:r>
              <a:rPr lang="es-ES" sz="2400" i="1" dirty="0">
                <a:latin typeface="Tiempos"/>
                <a:ea typeface="Times New Roman" panose="02020603050405020304" pitchFamily="18" charset="0"/>
                <a:cs typeface="Times New Roman" panose="02020603050405020304" pitchFamily="18" charset="0"/>
              </a:rPr>
              <a:t>wireframes</a:t>
            </a:r>
            <a:r>
              <a:rPr lang="es-ES" sz="2400" dirty="0">
                <a:latin typeface="Tiempos"/>
                <a:ea typeface="Times New Roman" panose="02020603050405020304" pitchFamily="18" charset="0"/>
                <a:cs typeface="Times New Roman" panose="02020603050405020304" pitchFamily="18" charset="0"/>
              </a:rPr>
              <a:t>, que permiten crear los primeros prototipos para ser probados con usuarios, y posteriormente, en un diseño visual acabado que será provisto al desarrollador, en forma de archivos separados y pantallas modelo, para la programación del código.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Wireframes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Prototipos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con usuarios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visual</a:t>
            </a:r>
            <a:endParaRPr lang="es-419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2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4. DESARROLLO</a:t>
            </a:r>
          </a:p>
        </p:txBody>
      </p:sp>
      <p:pic>
        <p:nvPicPr>
          <p:cNvPr id="2050" name="Picture 2" descr="Resultado de imagen para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07" y="4160399"/>
            <a:ext cx="5585093" cy="26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7374" y="2223322"/>
            <a:ext cx="11955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El programador se encarga de dar vida a los diseños y crear la estructura sobre la cual se apoyará el funcionamiento de la aplicación. Una vez que existe la versión inicial, dedica gran parte del tiempo a corregir errores funcionales para asegurar el correcto desempeño de la app y la prepara para su aprobación en las tiendas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•	Programación del código</a:t>
            </a:r>
          </a:p>
          <a:p>
            <a:endParaRPr lang="es-ES" sz="2400" dirty="0" smtClean="0"/>
          </a:p>
          <a:p>
            <a:r>
              <a:rPr lang="es-ES" sz="2400" dirty="0" smtClean="0"/>
              <a:t>•</a:t>
            </a:r>
            <a:r>
              <a:rPr lang="es-ES" sz="2400" dirty="0"/>
              <a:t>	Corrección de bugs</a:t>
            </a:r>
          </a:p>
        </p:txBody>
      </p:sp>
    </p:spTree>
    <p:extLst>
      <p:ext uri="{BB962C8B-B14F-4D97-AF65-F5344CB8AC3E}">
        <p14:creationId xmlns:p14="http://schemas.microsoft.com/office/powerpoint/2010/main" val="199130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5. PUBLICACIÓN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2095345"/>
            <a:ext cx="12192000" cy="435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es-ES" sz="2400" dirty="0">
                <a:latin typeface="Tiempos"/>
                <a:ea typeface="Times New Roman" panose="02020603050405020304" pitchFamily="18" charset="0"/>
                <a:cs typeface="Times New Roman" panose="02020603050405020304" pitchFamily="18" charset="0"/>
              </a:rPr>
              <a:t>La aplicación es finalmente puesta a disposición de los usuarios en las tiendas. Luego de este paso trascendental se realiza un seguimiento a través de analíticas, estadísticas y comentarios de usuarios, para evaluar el comportamiento y desempeño de la app, corregir errores, realizar mejoras y actualizarla en futuras versiones.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Lanzamiento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Seguimiento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Actualización</a:t>
            </a:r>
            <a:endParaRPr lang="es-419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24" y="4074863"/>
            <a:ext cx="3740776" cy="27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3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761" y="277090"/>
            <a:ext cx="11050073" cy="3996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	Casi todo en lo que emprenda, solo su entusiasmo lo conducirá al éxito.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William James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8499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41538" y="365125"/>
            <a:ext cx="10050462" cy="1295400"/>
          </a:xfrm>
        </p:spPr>
        <p:txBody>
          <a:bodyPr/>
          <a:lstStyle/>
          <a:p>
            <a:r>
              <a:rPr lang="es-ES" dirty="0" smtClean="0"/>
              <a:t>- Referencias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0" y="1690688"/>
            <a:ext cx="10050463" cy="4279900"/>
          </a:xfrm>
        </p:spPr>
        <p:txBody>
          <a:bodyPr/>
          <a:lstStyle/>
          <a:p>
            <a:endParaRPr lang="es-ES" dirty="0" smtClean="0"/>
          </a:p>
          <a:p>
            <a:r>
              <a:rPr lang="es-419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</a:t>
            </a:r>
            <a:r>
              <a:rPr lang="es-419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cursos.formacionactivate.es/apps-moviles/curso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dirty="0"/>
          </a:p>
          <a:p>
            <a:r>
              <a:rPr lang="es-419" dirty="0">
                <a:hlinkClick r:id="rId3"/>
              </a:rPr>
              <a:t>http://www.bluecaribu.com/marketing-apps</a:t>
            </a:r>
            <a:r>
              <a:rPr lang="es-419" dirty="0" smtClean="0">
                <a:hlinkClick r:id="rId3"/>
              </a:rPr>
              <a:t>/</a:t>
            </a:r>
            <a:endParaRPr lang="es-ES" dirty="0" smtClean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1571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reflection blurRad="6350" stA="53000" endA="300" endPos="35500" dir="5400000" sy="-90000" algn="bl"/>
                </a:effectLst>
              </a:rPr>
              <a:t>LAS APP DEBEN SER :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b="1" dirty="0">
                <a:effectLst>
                  <a:reflection blurRad="6350" stA="53000" endA="300" endPos="35500" dir="5400000" sy="-90000" algn="bl"/>
                </a:effectLst>
              </a:rPr>
              <a:t> </a:t>
            </a:r>
            <a:endParaRPr lang="es-419" dirty="0"/>
          </a:p>
          <a:p>
            <a:pPr lvl="0"/>
            <a:r>
              <a:rPr lang="es-ES" b="1" dirty="0" smtClean="0">
                <a:effectLst>
                  <a:reflection blurRad="6350" stA="53000" endA="300" endPos="35500" dir="5400000" sy="-90000" algn="bl"/>
                </a:effectLst>
              </a:rPr>
              <a:t>- UTILES</a:t>
            </a:r>
            <a:endParaRPr lang="es-419" dirty="0"/>
          </a:p>
          <a:p>
            <a:pPr lvl="0"/>
            <a:r>
              <a:rPr lang="es-ES" b="1" dirty="0" smtClean="0">
                <a:effectLst>
                  <a:reflection blurRad="6350" stA="53000" endA="300" endPos="35500" dir="5400000" sy="-90000" algn="bl"/>
                </a:effectLst>
              </a:rPr>
              <a:t>- INTUITIVAS</a:t>
            </a:r>
            <a:endParaRPr lang="es-419" dirty="0"/>
          </a:p>
          <a:p>
            <a:pPr lvl="0"/>
            <a:r>
              <a:rPr lang="es-ES" b="1" dirty="0" smtClean="0">
                <a:effectLst>
                  <a:reflection blurRad="6350" stA="53000" endA="300" endPos="35500" dir="5400000" sy="-90000" algn="bl"/>
                </a:effectLst>
              </a:rPr>
              <a:t>- DIVERTIDAS</a:t>
            </a:r>
            <a:endParaRPr lang="es-419" dirty="0"/>
          </a:p>
          <a:p>
            <a:pPr lvl="0"/>
            <a:r>
              <a:rPr lang="es-ES" b="1" dirty="0" smtClean="0">
                <a:effectLst>
                  <a:reflection blurRad="6350" stA="53000" endA="300" endPos="35500" dir="5400000" sy="-90000" algn="bl"/>
                </a:effectLst>
              </a:rPr>
              <a:t>- DE </a:t>
            </a:r>
            <a:r>
              <a:rPr lang="es-ES" b="1" dirty="0">
                <a:effectLst>
                  <a:reflection blurRad="6350" stA="53000" endA="300" endPos="35500" dir="5400000" sy="-90000" algn="bl"/>
                </a:effectLst>
              </a:rPr>
              <a:t>USO FRECUENTE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0775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8" y="141717"/>
            <a:ext cx="10805376" cy="66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9" y="154546"/>
            <a:ext cx="11819126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7" y="160110"/>
            <a:ext cx="10018734" cy="66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50718"/>
            <a:ext cx="11764500" cy="68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3" y="200361"/>
            <a:ext cx="9836058" cy="492698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85039" y="5797548"/>
            <a:ext cx="9587881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alguien debe comprar nuestra aplicación?</a:t>
            </a:r>
            <a:endParaRPr lang="es-419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4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PLATAFORMAS DE DESARROLLO</a:t>
            </a:r>
            <a:endParaRPr lang="es-419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02791" y="2388338"/>
            <a:ext cx="8515809" cy="35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all" dirty="0"/>
              <a:t>1. CONCEPTUALIZACIÓN</a:t>
            </a:r>
            <a:r>
              <a:rPr lang="es-419" dirty="0"/>
              <a:t/>
            </a:r>
            <a:br>
              <a:rPr lang="es-419" dirty="0"/>
            </a:br>
            <a:endParaRPr lang="es-419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41" y="3653441"/>
            <a:ext cx="3204559" cy="320455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01768" y="2088981"/>
            <a:ext cx="11582401" cy="296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es-ES" sz="2400" dirty="0">
                <a:latin typeface="Tiempos"/>
                <a:ea typeface="Times New Roman" panose="02020603050405020304" pitchFamily="18" charset="0"/>
                <a:cs typeface="Times New Roman" panose="02020603050405020304" pitchFamily="18" charset="0"/>
              </a:rPr>
              <a:t>El resultado de esta etapa es una idea de aplicación, que tiene en cuenta las necesidades y problemas de los usuarios. La idea responde a una investigación preliminar y a la posterior comprobación de la viabilidad del concepto.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Ideación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  <a:endParaRPr lang="es-419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Formalización de la idea</a:t>
            </a:r>
            <a:endParaRPr lang="es-419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77886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8 DesingSlides_v1_Business new.potx" id="{6F6EAF87-0828-494E-AB21-A9D3F7557206}" vid="{CE556E03-16A9-423B-B08D-CFFEF5E037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0F74D5-53BD-4753-803D-A53A678D4C85}">
  <ds:schemaRefs>
    <ds:schemaRef ds:uri="http://purl.org/dc/elements/1.1/"/>
    <ds:schemaRef ds:uri="http://schemas.microsoft.com/office/2006/metadata/properties"/>
    <ds:schemaRef ds:uri="904e2ea1-c14c-483b-89ef-f6b2df6ba23c"/>
    <ds:schemaRef ds:uri="http://purl.org/dc/terms/"/>
    <ds:schemaRef ds:uri="f40e8ec9-c0d5-46bf-ada4-d85cb0085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C88AED-DDA3-4E85-A6A8-FD03E97F58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E5A9D-64DF-46EE-BCE5-9B667E1C0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negocios (diseño azul)</Template>
  <TotalTime>0</TotalTime>
  <Words>295</Words>
  <Application>Microsoft Office PowerPoint</Application>
  <PresentationFormat>Panorámica</PresentationFormat>
  <Paragraphs>49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Symbol</vt:lpstr>
      <vt:lpstr>Tiempos</vt:lpstr>
      <vt:lpstr>Times New Roman</vt:lpstr>
      <vt:lpstr>Business</vt:lpstr>
      <vt:lpstr>Desarrollo de App</vt:lpstr>
      <vt:lpstr>LAS APP DEBEN SER 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PLATAFORMAS DE DESARROLLO</vt:lpstr>
      <vt:lpstr>1. CONCEPTUALIZACIÓN </vt:lpstr>
      <vt:lpstr>2. DEFINICIÓN </vt:lpstr>
      <vt:lpstr>3. DISEÑO</vt:lpstr>
      <vt:lpstr>4. DESARROLLO</vt:lpstr>
      <vt:lpstr>5. PUBLICACIÓN</vt:lpstr>
      <vt:lpstr> Casi todo en lo que emprenda, solo su entusiasmo lo conducirá al éxito.</vt:lpstr>
      <vt:lpstr>- 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2017-08-30T05:47:45Z</dcterms:created>
  <dcterms:modified xsi:type="dcterms:W3CDTF">2017-08-31T00:32:26Z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