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61" r:id="rId4"/>
    <p:sldId id="258" r:id="rId5"/>
    <p:sldId id="256" r:id="rId6"/>
    <p:sldId id="265" r:id="rId7"/>
    <p:sldId id="262" r:id="rId8"/>
    <p:sldId id="260" r:id="rId9"/>
    <p:sldId id="280" r:id="rId10"/>
    <p:sldId id="259" r:id="rId11"/>
    <p:sldId id="266" r:id="rId12"/>
    <p:sldId id="267" r:id="rId13"/>
    <p:sldId id="268" r:id="rId14"/>
    <p:sldId id="270" r:id="rId15"/>
    <p:sldId id="269" r:id="rId16"/>
    <p:sldId id="271" r:id="rId17"/>
    <p:sldId id="273" r:id="rId18"/>
    <p:sldId id="272" r:id="rId19"/>
    <p:sldId id="275" r:id="rId20"/>
    <p:sldId id="274" r:id="rId21"/>
    <p:sldId id="276" r:id="rId22"/>
    <p:sldId id="279" r:id="rId23"/>
    <p:sldId id="278" r:id="rId24"/>
    <p:sldId id="277" r:id="rId25"/>
    <p:sldId id="288" r:id="rId26"/>
    <p:sldId id="289" r:id="rId27"/>
    <p:sldId id="281" r:id="rId28"/>
    <p:sldId id="282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84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999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15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5087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89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22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123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741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087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613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483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8852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062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1063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337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149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3896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5096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498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839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758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388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1763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715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443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782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45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66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039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95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097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3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66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005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197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fld id="{338A2303-F166-44C8-B229-E7A0844EF6E5}" type="datetimeFigureOut">
              <a:rPr lang="en-US" smtClean="0"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3D6D73D-E570-41A1-8081-0F27D87147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86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gherrera2k1@gmail.com" TargetMode="Externa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Gherrera2k1@gmail.com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9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916600">
            <a:off x="9640769" y="25352"/>
            <a:ext cx="2726303" cy="2312489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74896">
            <a:off x="-893949" y="431730"/>
            <a:ext cx="4663974" cy="2186238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752600" y="0"/>
            <a:ext cx="8686800" cy="685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6248400" y="3200400"/>
            <a:ext cx="1676400" cy="1676400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514601" y="3714751"/>
            <a:ext cx="2938463" cy="2938463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4773613" y="1976438"/>
            <a:ext cx="969962" cy="969962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2624139" y="747714"/>
            <a:ext cx="2517775" cy="251777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3416301" y="3121026"/>
            <a:ext cx="976313" cy="97631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4010025" y="2909888"/>
            <a:ext cx="552450" cy="550862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5562600" y="838200"/>
            <a:ext cx="2800350" cy="280035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5410201" y="2909889"/>
            <a:ext cx="1173163" cy="117157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23237" y="1324900"/>
            <a:ext cx="2009775" cy="2011362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7848601" y="1446213"/>
            <a:ext cx="550863" cy="55086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6324600" y="2743200"/>
            <a:ext cx="527050" cy="5270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2302" name="TextBox 37"/>
          <p:cNvSpPr txBox="1">
            <a:spLocks noChangeArrowheads="1"/>
          </p:cNvSpPr>
          <p:nvPr/>
        </p:nvSpPr>
        <p:spPr bwMode="auto">
          <a:xfrm>
            <a:off x="4424362" y="287320"/>
            <a:ext cx="38004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2800" b="1" dirty="0" err="1" smtClean="0">
                <a:solidFill>
                  <a:schemeClr val="bg1"/>
                </a:solidFill>
              </a:rPr>
              <a:t>Hacer</a:t>
            </a:r>
            <a:r>
              <a:rPr lang="en-US" sz="2800" b="1" dirty="0" smtClean="0">
                <a:solidFill>
                  <a:schemeClr val="bg1"/>
                </a:solidFill>
              </a:rPr>
              <a:t> un </a:t>
            </a:r>
            <a:r>
              <a:rPr lang="en-US" sz="2800" b="1" dirty="0" err="1" smtClean="0">
                <a:solidFill>
                  <a:schemeClr val="bg1"/>
                </a:solidFill>
              </a:rPr>
              <a:t>Módulo</a:t>
            </a:r>
            <a:r>
              <a:rPr lang="en-US" sz="2800" b="1" dirty="0" smtClean="0">
                <a:solidFill>
                  <a:schemeClr val="bg1"/>
                </a:solidFill>
              </a:rPr>
              <a:t> en      Drupal 8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2303" name="TextBox 38"/>
          <p:cNvSpPr txBox="1">
            <a:spLocks noChangeArrowheads="1"/>
          </p:cNvSpPr>
          <p:nvPr/>
        </p:nvSpPr>
        <p:spPr bwMode="auto">
          <a:xfrm>
            <a:off x="5219700" y="6434138"/>
            <a:ext cx="18669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VE" sz="1000" dirty="0" err="1" smtClean="0">
                <a:solidFill>
                  <a:schemeClr val="bg1"/>
                </a:solidFill>
              </a:rPr>
              <a:t>Drupal</a:t>
            </a:r>
            <a:r>
              <a:rPr lang="es-VE" sz="1000" smtClean="0">
                <a:solidFill>
                  <a:schemeClr val="bg1"/>
                </a:solidFill>
              </a:rPr>
              <a:t> </a:t>
            </a:r>
            <a:r>
              <a:rPr lang="es-VE" sz="1000" smtClean="0">
                <a:solidFill>
                  <a:schemeClr val="bg1"/>
                </a:solidFill>
              </a:rPr>
              <a:t>Camp  </a:t>
            </a:r>
            <a:r>
              <a:rPr lang="es-VE" sz="1000" dirty="0" smtClean="0">
                <a:solidFill>
                  <a:schemeClr val="bg1"/>
                </a:solidFill>
              </a:rPr>
              <a:t>Quito 2017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40" name="ContentBox1" descr="1"/>
          <p:cNvSpPr/>
          <p:nvPr/>
        </p:nvSpPr>
        <p:spPr>
          <a:xfrm>
            <a:off x="3048000" y="1371601"/>
            <a:ext cx="1628775" cy="1241425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68" smtClean="0">
                <a:solidFill>
                  <a:srgbClr val="FFFFFF"/>
                </a:solidFill>
                <a:cs typeface="Arial" charset="0"/>
              </a:rPr>
              <a:t>Preliminares</a:t>
            </a:r>
            <a:endParaRPr lang="en-US" sz="1668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1" name="ContentBox6" descr="6"/>
          <p:cNvSpPr/>
          <p:nvPr/>
        </p:nvSpPr>
        <p:spPr>
          <a:xfrm>
            <a:off x="3048000" y="4724400"/>
            <a:ext cx="1600200" cy="12192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smtClean="0">
                <a:cs typeface="Arial" charset="0"/>
              </a:rPr>
              <a:t>seis</a:t>
            </a:r>
            <a:endParaRPr lang="en-US" sz="2400" dirty="0">
              <a:cs typeface="Arial" charset="0"/>
            </a:endParaRPr>
          </a:p>
        </p:txBody>
      </p:sp>
      <p:sp>
        <p:nvSpPr>
          <p:cNvPr id="42" name="ContentBox2" descr="2"/>
          <p:cNvSpPr/>
          <p:nvPr/>
        </p:nvSpPr>
        <p:spPr>
          <a:xfrm>
            <a:off x="6096000" y="1371600"/>
            <a:ext cx="1600200" cy="12192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smtClean="0">
                <a:cs typeface="Arial" charset="0"/>
              </a:rPr>
              <a:t>Hacer el modulo</a:t>
            </a:r>
            <a:endParaRPr lang="en-US" sz="2400" dirty="0">
              <a:cs typeface="Arial" charset="0"/>
            </a:endParaRPr>
          </a:p>
        </p:txBody>
      </p:sp>
      <p:sp>
        <p:nvSpPr>
          <p:cNvPr id="44" name="ContentBox5" descr="5"/>
          <p:cNvSpPr/>
          <p:nvPr/>
        </p:nvSpPr>
        <p:spPr>
          <a:xfrm>
            <a:off x="5659438" y="3200401"/>
            <a:ext cx="665162" cy="460375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69" smtClean="0">
                <a:cs typeface="Arial" charset="0"/>
              </a:rPr>
              <a:t>cinco</a:t>
            </a:r>
            <a:endParaRPr lang="en-US" sz="1369" dirty="0">
              <a:cs typeface="Arial" charset="0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8305801" y="3505201"/>
            <a:ext cx="855663" cy="855663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7315201" y="4267201"/>
            <a:ext cx="2093913" cy="2093913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6629400" y="5791200"/>
            <a:ext cx="609600" cy="609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5029201" y="4351338"/>
            <a:ext cx="1998663" cy="199866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8" name="ContentBox3" descr="3"/>
          <p:cNvSpPr/>
          <p:nvPr/>
        </p:nvSpPr>
        <p:spPr>
          <a:xfrm>
            <a:off x="8719784" y="1441980"/>
            <a:ext cx="731838" cy="6096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939" dirty="0" err="1" smtClean="0">
                <a:cs typeface="Arial" charset="0"/>
              </a:rPr>
              <a:t>tres</a:t>
            </a:r>
            <a:endParaRPr lang="en-US" sz="1939" dirty="0">
              <a:cs typeface="Arial" charset="0"/>
            </a:endParaRPr>
          </a:p>
        </p:txBody>
      </p:sp>
      <p:sp>
        <p:nvSpPr>
          <p:cNvPr id="69" name="ContentBox4" descr="4"/>
          <p:cNvSpPr/>
          <p:nvPr/>
        </p:nvSpPr>
        <p:spPr>
          <a:xfrm>
            <a:off x="8739188" y="1968500"/>
            <a:ext cx="731838" cy="612775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92" smtClean="0">
                <a:cs typeface="Arial" charset="0"/>
              </a:rPr>
              <a:t>cuatro</a:t>
            </a:r>
            <a:endParaRPr lang="en-US" sz="1292" dirty="0">
              <a:cs typeface="Arial" charset="0"/>
            </a:endParaRPr>
          </a:p>
        </p:txBody>
      </p:sp>
      <p:sp>
        <p:nvSpPr>
          <p:cNvPr id="71" name="ContentBox7" descr="7"/>
          <p:cNvSpPr/>
          <p:nvPr/>
        </p:nvSpPr>
        <p:spPr>
          <a:xfrm>
            <a:off x="5440363" y="4826000"/>
            <a:ext cx="549275" cy="4445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052" smtClean="0"/>
              <a:t>siete</a:t>
            </a:r>
            <a:endParaRPr lang="en-US" sz="1052" dirty="0"/>
          </a:p>
        </p:txBody>
      </p:sp>
      <p:sp>
        <p:nvSpPr>
          <p:cNvPr id="72" name="ContentBox8" descr="8"/>
          <p:cNvSpPr/>
          <p:nvPr/>
        </p:nvSpPr>
        <p:spPr>
          <a:xfrm>
            <a:off x="6049963" y="4826000"/>
            <a:ext cx="549275" cy="4445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15" smtClean="0"/>
              <a:t>ocho</a:t>
            </a:r>
            <a:endParaRPr lang="en-US" sz="1315" dirty="0"/>
          </a:p>
        </p:txBody>
      </p:sp>
      <p:sp>
        <p:nvSpPr>
          <p:cNvPr id="73" name="ContentBox9" descr="9"/>
          <p:cNvSpPr/>
          <p:nvPr/>
        </p:nvSpPr>
        <p:spPr>
          <a:xfrm>
            <a:off x="5440363" y="5321300"/>
            <a:ext cx="549275" cy="4445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76" smtClean="0"/>
              <a:t>Hacer el modulo</a:t>
            </a:r>
            <a:endParaRPr lang="en-US" sz="876"/>
          </a:p>
        </p:txBody>
      </p:sp>
      <p:sp>
        <p:nvSpPr>
          <p:cNvPr id="74" name="ContentBox10" descr="10"/>
          <p:cNvSpPr/>
          <p:nvPr/>
        </p:nvSpPr>
        <p:spPr>
          <a:xfrm>
            <a:off x="6049963" y="5321300"/>
            <a:ext cx="549275" cy="4445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315" smtClean="0"/>
              <a:t>ocho</a:t>
            </a:r>
            <a:endParaRPr lang="en-US" sz="1315"/>
          </a:p>
        </p:txBody>
      </p:sp>
      <p:sp>
        <p:nvSpPr>
          <p:cNvPr id="31" name="ContentBox11" descr="11"/>
          <p:cNvSpPr/>
          <p:nvPr/>
        </p:nvSpPr>
        <p:spPr>
          <a:xfrm>
            <a:off x="7731125" y="4679950"/>
            <a:ext cx="387350" cy="3683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761" smtClean="0"/>
              <a:t>ocho</a:t>
            </a:r>
            <a:endParaRPr lang="en-US" sz="761"/>
          </a:p>
        </p:txBody>
      </p:sp>
      <p:sp>
        <p:nvSpPr>
          <p:cNvPr id="32" name="ContentBox12" descr="12"/>
          <p:cNvSpPr/>
          <p:nvPr/>
        </p:nvSpPr>
        <p:spPr>
          <a:xfrm>
            <a:off x="8188325" y="4679950"/>
            <a:ext cx="387350" cy="3683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761" smtClean="0"/>
              <a:t>ocho</a:t>
            </a:r>
            <a:endParaRPr lang="en-US" sz="761"/>
          </a:p>
        </p:txBody>
      </p:sp>
      <p:sp>
        <p:nvSpPr>
          <p:cNvPr id="33" name="ContentBox13" descr="13"/>
          <p:cNvSpPr/>
          <p:nvPr/>
        </p:nvSpPr>
        <p:spPr>
          <a:xfrm>
            <a:off x="8645525" y="4679950"/>
            <a:ext cx="387350" cy="3683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761" smtClean="0"/>
              <a:t>ocho</a:t>
            </a:r>
            <a:endParaRPr lang="en-US" sz="761"/>
          </a:p>
        </p:txBody>
      </p:sp>
      <p:sp>
        <p:nvSpPr>
          <p:cNvPr id="43" name="ContentBox14" descr="14"/>
          <p:cNvSpPr/>
          <p:nvPr/>
        </p:nvSpPr>
        <p:spPr>
          <a:xfrm>
            <a:off x="7731125" y="5111750"/>
            <a:ext cx="387350" cy="3683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smtClean="0"/>
              <a:t>Unused Section Space 1</a:t>
            </a:r>
            <a:endParaRPr lang="en-US" sz="600"/>
          </a:p>
        </p:txBody>
      </p:sp>
      <p:sp>
        <p:nvSpPr>
          <p:cNvPr id="45" name="ContentBox15" descr="15"/>
          <p:cNvSpPr/>
          <p:nvPr/>
        </p:nvSpPr>
        <p:spPr>
          <a:xfrm>
            <a:off x="8188325" y="5111750"/>
            <a:ext cx="387350" cy="3683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smtClean="0"/>
              <a:t>Unused Section Space 2</a:t>
            </a:r>
            <a:endParaRPr lang="en-US" sz="600"/>
          </a:p>
        </p:txBody>
      </p:sp>
      <p:sp>
        <p:nvSpPr>
          <p:cNvPr id="46" name="ContentBox16" descr="16"/>
          <p:cNvSpPr/>
          <p:nvPr/>
        </p:nvSpPr>
        <p:spPr>
          <a:xfrm>
            <a:off x="8645525" y="5111750"/>
            <a:ext cx="387350" cy="3683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smtClean="0"/>
              <a:t>Unused Section Space 3</a:t>
            </a:r>
            <a:endParaRPr lang="en-US" sz="600"/>
          </a:p>
        </p:txBody>
      </p:sp>
      <p:sp>
        <p:nvSpPr>
          <p:cNvPr id="47" name="ContentBox17" descr="17"/>
          <p:cNvSpPr/>
          <p:nvPr/>
        </p:nvSpPr>
        <p:spPr>
          <a:xfrm>
            <a:off x="7731125" y="5543550"/>
            <a:ext cx="387350" cy="3683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smtClean="0"/>
              <a:t>Unused Section Space 4</a:t>
            </a:r>
            <a:endParaRPr lang="en-US" sz="600"/>
          </a:p>
        </p:txBody>
      </p:sp>
      <p:sp>
        <p:nvSpPr>
          <p:cNvPr id="48" name="ContentBox18" descr="18"/>
          <p:cNvSpPr/>
          <p:nvPr/>
        </p:nvSpPr>
        <p:spPr>
          <a:xfrm>
            <a:off x="8188325" y="5543550"/>
            <a:ext cx="387350" cy="3683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smtClean="0"/>
              <a:t>Unused Section Space 5</a:t>
            </a:r>
            <a:endParaRPr lang="en-US" sz="600"/>
          </a:p>
        </p:txBody>
      </p:sp>
      <p:sp>
        <p:nvSpPr>
          <p:cNvPr id="49" name="ContentBox19" descr="19"/>
          <p:cNvSpPr/>
          <p:nvPr/>
        </p:nvSpPr>
        <p:spPr>
          <a:xfrm>
            <a:off x="8645525" y="5543550"/>
            <a:ext cx="387350" cy="368300"/>
          </a:xfrm>
          <a:prstGeom prst="rect">
            <a:avLst/>
          </a:prstGeom>
          <a:solidFill>
            <a:srgbClr val="A6A6A6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" smtClean="0"/>
              <a:t>Unused Section Space 6</a:t>
            </a:r>
            <a:endParaRPr lang="en-US" sz="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637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19200" y="3566160"/>
            <a:ext cx="97536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 panose="020B0604020202020204" pitchFamily="34" charset="0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219200" y="171450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40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tres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4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19200" y="425196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 panose="020B0604020202020204" pitchFamily="34" charset="0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2172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11849" y="-431117"/>
            <a:ext cx="9898966" cy="1367211"/>
          </a:xfrm>
        </p:spPr>
        <p:txBody>
          <a:bodyPr>
            <a:normAutofit/>
          </a:bodyPr>
          <a:lstStyle/>
          <a:p>
            <a:r>
              <a:rPr lang="es-VE" sz="3200" dirty="0"/>
              <a:t>Si ahora nos </a:t>
            </a:r>
            <a:r>
              <a:rPr lang="es-VE" sz="3200" dirty="0" err="1"/>
              <a:t>logeamos</a:t>
            </a:r>
            <a:r>
              <a:rPr lang="es-VE" sz="3200" dirty="0"/>
              <a:t> y vamos al menú </a:t>
            </a:r>
            <a:r>
              <a:rPr lang="es-VE" sz="3200" dirty="0" err="1"/>
              <a:t>extend</a:t>
            </a:r>
            <a:r>
              <a:rPr lang="es-VE" sz="3200" dirty="0"/>
              <a:t>, navegamos y podemos ya encontrar nuestro modulo</a:t>
            </a:r>
            <a:endParaRPr lang="en-US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73613" y="2267543"/>
            <a:ext cx="3352800" cy="3967088"/>
          </a:xfrm>
        </p:spPr>
        <p:txBody>
          <a:bodyPr>
            <a:normAutofit/>
          </a:bodyPr>
          <a:lstStyle/>
          <a:p>
            <a:pPr algn="just"/>
            <a:r>
              <a:rPr lang="es-VE" dirty="0"/>
              <a:t>Ok, pues en modules creamos nuestra carpeta con el nombre de nuestro módulo que vamos a llamar </a:t>
            </a:r>
            <a:r>
              <a:rPr lang="es-VE" dirty="0" err="1"/>
              <a:t>myModule</a:t>
            </a:r>
            <a:r>
              <a:rPr lang="es-VE" dirty="0"/>
              <a:t>. Dentro de esta, para nuestro módulo vamos a crear el archivo </a:t>
            </a:r>
            <a:r>
              <a:rPr lang="es-VE" dirty="0" err="1"/>
              <a:t>myModule.info.yml</a:t>
            </a:r>
            <a:endParaRPr lang="en-US" dirty="0"/>
          </a:p>
          <a:p>
            <a:pPr algn="l"/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936094"/>
            <a:ext cx="11887200" cy="578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06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19200" y="3566160"/>
            <a:ext cx="97536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 panose="020B0604020202020204" pitchFamily="34" charset="0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219200" y="171450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40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cuatro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4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19200" y="425196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 panose="020B0604020202020204" pitchFamily="34" charset="0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2315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85325" y="-164417"/>
            <a:ext cx="9898966" cy="1367211"/>
          </a:xfrm>
        </p:spPr>
        <p:txBody>
          <a:bodyPr/>
          <a:lstStyle/>
          <a:p>
            <a:r>
              <a:rPr lang="es-VE" dirty="0"/>
              <a:t>Crear una página </a:t>
            </a:r>
            <a:r>
              <a:rPr lang="es-VE" dirty="0" smtClean="0"/>
              <a:t>en </a:t>
            </a:r>
            <a:r>
              <a:rPr lang="es-VE" dirty="0" err="1"/>
              <a:t>D</a:t>
            </a:r>
            <a:r>
              <a:rPr lang="es-VE" dirty="0" err="1" smtClean="0"/>
              <a:t>rupal</a:t>
            </a:r>
            <a:r>
              <a:rPr lang="es-VE" dirty="0" smtClean="0"/>
              <a:t> 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3113" y="1466851"/>
            <a:ext cx="2822038" cy="4704757"/>
          </a:xfrm>
        </p:spPr>
        <p:txBody>
          <a:bodyPr>
            <a:normAutofit/>
          </a:bodyPr>
          <a:lstStyle/>
          <a:p>
            <a:pPr algn="just"/>
            <a:r>
              <a:rPr lang="es-VE" dirty="0"/>
              <a:t>Para crear una páginas tenemos que usar el componente </a:t>
            </a:r>
            <a:r>
              <a:rPr lang="es-VE" dirty="0" err="1"/>
              <a:t>routing</a:t>
            </a:r>
            <a:r>
              <a:rPr lang="es-VE" dirty="0"/>
              <a:t> de </a:t>
            </a:r>
            <a:r>
              <a:rPr lang="es-VE" dirty="0" err="1"/>
              <a:t>Symfony</a:t>
            </a:r>
            <a:r>
              <a:rPr lang="es-VE" dirty="0"/>
              <a:t>, para ello vamos a crear el archivo </a:t>
            </a:r>
            <a:r>
              <a:rPr lang="es-VE" dirty="0" err="1"/>
              <a:t>myModule.routing.yml</a:t>
            </a:r>
            <a:r>
              <a:rPr lang="es-VE" dirty="0"/>
              <a:t> en nuestro módulo. </a:t>
            </a:r>
            <a:r>
              <a:rPr lang="en-US" dirty="0"/>
              <a:t>Para el </a:t>
            </a:r>
            <a:r>
              <a:rPr lang="en-US" dirty="0" err="1"/>
              <a:t>ejemplo</a:t>
            </a:r>
            <a:r>
              <a:rPr lang="en-US" dirty="0"/>
              <a:t> </a:t>
            </a:r>
            <a:r>
              <a:rPr lang="en-US" dirty="0" err="1"/>
              <a:t>voy</a:t>
            </a:r>
            <a:r>
              <a:rPr lang="en-US" dirty="0"/>
              <a:t> a </a:t>
            </a:r>
            <a:r>
              <a:rPr lang="en-US" dirty="0" err="1"/>
              <a:t>crear</a:t>
            </a:r>
            <a:r>
              <a:rPr lang="en-US" dirty="0"/>
              <a:t> dos </a:t>
            </a:r>
            <a:r>
              <a:rPr lang="en-US" dirty="0" err="1" smtClean="0"/>
              <a:t>páginas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Imagen 4"/>
          <p:cNvPicPr/>
          <p:nvPr/>
        </p:nvPicPr>
        <p:blipFill>
          <a:blip r:embed="rId2"/>
          <a:stretch>
            <a:fillRect/>
          </a:stretch>
        </p:blipFill>
        <p:spPr>
          <a:xfrm>
            <a:off x="3333750" y="1466851"/>
            <a:ext cx="8667750" cy="491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9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85325" y="-450167"/>
            <a:ext cx="9898966" cy="1367211"/>
          </a:xfrm>
        </p:spPr>
        <p:txBody>
          <a:bodyPr/>
          <a:lstStyle/>
          <a:p>
            <a:r>
              <a:rPr lang="es-VE" dirty="0"/>
              <a:t>Crear una página </a:t>
            </a:r>
            <a:r>
              <a:rPr lang="es-VE" dirty="0" smtClean="0"/>
              <a:t>en </a:t>
            </a:r>
            <a:r>
              <a:rPr lang="es-VE" dirty="0" err="1"/>
              <a:t>D</a:t>
            </a:r>
            <a:r>
              <a:rPr lang="es-VE" dirty="0" err="1" smtClean="0"/>
              <a:t>rupal</a:t>
            </a:r>
            <a:r>
              <a:rPr lang="es-VE" dirty="0" smtClean="0"/>
              <a:t> 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3113" y="1095080"/>
            <a:ext cx="2707737" cy="5448300"/>
          </a:xfrm>
        </p:spPr>
        <p:txBody>
          <a:bodyPr>
            <a:normAutofit/>
          </a:bodyPr>
          <a:lstStyle/>
          <a:p>
            <a:pPr algn="just"/>
            <a:r>
              <a:rPr lang="es-ES" dirty="0"/>
              <a:t>Ahora Le voy explicar un poco este archivo.</a:t>
            </a:r>
          </a:p>
          <a:p>
            <a:pPr algn="just"/>
            <a:r>
              <a:rPr lang="es-ES" dirty="0"/>
              <a:t>•	</a:t>
            </a:r>
            <a:r>
              <a:rPr lang="es-ES" dirty="0" err="1"/>
              <a:t>Path</a:t>
            </a:r>
            <a:r>
              <a:rPr lang="es-ES" dirty="0"/>
              <a:t> es la ruta donde se mostrará nuestra página.</a:t>
            </a:r>
          </a:p>
          <a:p>
            <a:pPr algn="just"/>
            <a:r>
              <a:rPr lang="es-ES" dirty="0"/>
              <a:t>•	_</a:t>
            </a:r>
            <a:r>
              <a:rPr lang="es-ES" dirty="0" err="1"/>
              <a:t>controller</a:t>
            </a:r>
            <a:r>
              <a:rPr lang="es-ES" dirty="0"/>
              <a:t> es el controlador que manejará los datos de esta ruta, ahora lo creamos.</a:t>
            </a:r>
          </a:p>
          <a:p>
            <a:pPr algn="just"/>
            <a:r>
              <a:rPr lang="es-ES" dirty="0"/>
              <a:t>•	_</a:t>
            </a:r>
            <a:r>
              <a:rPr lang="es-ES" dirty="0" err="1"/>
              <a:t>title</a:t>
            </a:r>
            <a:r>
              <a:rPr lang="es-ES" dirty="0"/>
              <a:t> es el texto del titulo de la pagina</a:t>
            </a:r>
          </a:p>
          <a:p>
            <a:pPr algn="just"/>
            <a:endParaRPr lang="es-ES" dirty="0"/>
          </a:p>
          <a:p>
            <a:pPr algn="just"/>
            <a:endParaRPr lang="en-US" dirty="0"/>
          </a:p>
        </p:txBody>
      </p:sp>
      <p:pic>
        <p:nvPicPr>
          <p:cNvPr id="6" name="Imagen 5"/>
          <p:cNvPicPr/>
          <p:nvPr/>
        </p:nvPicPr>
        <p:blipFill>
          <a:blip r:embed="rId2"/>
          <a:stretch>
            <a:fillRect/>
          </a:stretch>
        </p:blipFill>
        <p:spPr>
          <a:xfrm>
            <a:off x="3544032" y="1095080"/>
            <a:ext cx="14096267" cy="629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97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19200" y="3566160"/>
            <a:ext cx="97536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 panose="020B0604020202020204" pitchFamily="34" charset="0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219200" y="171450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40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cinco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4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19200" y="425196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 panose="020B0604020202020204" pitchFamily="34" charset="0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4015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85325" y="-450167"/>
            <a:ext cx="9898966" cy="1367211"/>
          </a:xfrm>
        </p:spPr>
        <p:txBody>
          <a:bodyPr/>
          <a:lstStyle/>
          <a:p>
            <a:r>
              <a:rPr lang="es-VE" dirty="0"/>
              <a:t>Crear una página </a:t>
            </a:r>
            <a:r>
              <a:rPr lang="es-VE" dirty="0" smtClean="0"/>
              <a:t>en </a:t>
            </a:r>
            <a:r>
              <a:rPr lang="es-VE" dirty="0" err="1"/>
              <a:t>D</a:t>
            </a:r>
            <a:r>
              <a:rPr lang="es-VE" dirty="0" err="1" smtClean="0"/>
              <a:t>rupal</a:t>
            </a:r>
            <a:r>
              <a:rPr lang="es-VE" dirty="0" smtClean="0"/>
              <a:t> 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705351" y="1612074"/>
            <a:ext cx="7124700" cy="6541326"/>
          </a:xfrm>
        </p:spPr>
        <p:txBody>
          <a:bodyPr>
            <a:normAutofit/>
          </a:bodyPr>
          <a:lstStyle/>
          <a:p>
            <a:r>
              <a:rPr lang="es-VE" sz="2800" dirty="0" err="1"/>
              <a:t>myModuleController</a:t>
            </a:r>
            <a:r>
              <a:rPr lang="es-VE" sz="2800" dirty="0"/>
              <a:t> es el nombre de nuestro controlador y </a:t>
            </a:r>
            <a:r>
              <a:rPr lang="es-VE" sz="2800" dirty="0" err="1"/>
              <a:t>content</a:t>
            </a:r>
            <a:r>
              <a:rPr lang="es-VE" sz="2800" dirty="0"/>
              <a:t> es la función que queremos usar, un controlador puede tener varias funciones como </a:t>
            </a:r>
            <a:r>
              <a:rPr lang="es-VE" sz="2800" dirty="0" err="1"/>
              <a:t>verPagina</a:t>
            </a:r>
            <a:r>
              <a:rPr lang="es-VE" sz="2800" dirty="0"/>
              <a:t>, insertar, ver o eliminar por ejemplo</a:t>
            </a:r>
            <a:r>
              <a:rPr lang="es-VE" sz="2800" dirty="0" smtClean="0"/>
              <a:t>.</a:t>
            </a:r>
          </a:p>
          <a:p>
            <a:endParaRPr lang="en-US" sz="2800" dirty="0"/>
          </a:p>
          <a:p>
            <a:r>
              <a:rPr lang="es-VE" sz="2800" dirty="0"/>
              <a:t>Ya creamos las rutas, </a:t>
            </a:r>
            <a:r>
              <a:rPr lang="es-VE" sz="2800" b="1" dirty="0"/>
              <a:t>que fácil es </a:t>
            </a:r>
            <a:r>
              <a:rPr lang="es-VE" sz="2800" b="1" dirty="0" err="1"/>
              <a:t>Drupal</a:t>
            </a:r>
            <a:r>
              <a:rPr lang="es-VE" sz="2800" b="1" dirty="0"/>
              <a:t> 8,</a:t>
            </a:r>
            <a:r>
              <a:rPr lang="es-VE" sz="2800" dirty="0"/>
              <a:t> Vamos a seguir con los controladores, para ello tenemos que crear el archivo </a:t>
            </a:r>
            <a:r>
              <a:rPr lang="es-VE" sz="2800" dirty="0" err="1"/>
              <a:t>myModuleController.php</a:t>
            </a:r>
            <a:r>
              <a:rPr lang="es-VE" sz="2800" dirty="0"/>
              <a:t> en la ruta </a:t>
            </a:r>
            <a:r>
              <a:rPr lang="es-VE" sz="2800" dirty="0" err="1"/>
              <a:t>src</a:t>
            </a:r>
            <a:r>
              <a:rPr lang="es-VE" sz="2800" dirty="0"/>
              <a:t>/</a:t>
            </a:r>
            <a:r>
              <a:rPr lang="es-VE" sz="2800" dirty="0" err="1"/>
              <a:t>Controller</a:t>
            </a:r>
            <a:r>
              <a:rPr lang="es-VE" sz="2800" dirty="0"/>
              <a:t> de nuestro módulo</a:t>
            </a:r>
            <a:r>
              <a:rPr lang="es-VE" sz="2800" dirty="0" smtClean="0"/>
              <a:t>.</a:t>
            </a:r>
            <a:endParaRPr lang="en-US" sz="2800" dirty="0"/>
          </a:p>
        </p:txBody>
      </p:sp>
      <p:pic>
        <p:nvPicPr>
          <p:cNvPr id="6" name="Imagen 5"/>
          <p:cNvPicPr/>
          <p:nvPr/>
        </p:nvPicPr>
        <p:blipFill>
          <a:blip r:embed="rId2"/>
          <a:stretch>
            <a:fillRect/>
          </a:stretch>
        </p:blipFill>
        <p:spPr>
          <a:xfrm>
            <a:off x="-381001" y="1612074"/>
            <a:ext cx="5086351" cy="8732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99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19200" y="3566160"/>
            <a:ext cx="97536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 panose="020B0604020202020204" pitchFamily="34" charset="0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219200" y="171450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40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seis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4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19200" y="425196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 panose="020B0604020202020204" pitchFamily="34" charset="0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838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85325" y="-450167"/>
            <a:ext cx="9898966" cy="1367211"/>
          </a:xfrm>
        </p:spPr>
        <p:txBody>
          <a:bodyPr/>
          <a:lstStyle/>
          <a:p>
            <a:r>
              <a:rPr lang="es-VE" dirty="0"/>
              <a:t>Ya podemos probar la página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705351" y="1612074"/>
            <a:ext cx="7124700" cy="6541326"/>
          </a:xfrm>
        </p:spPr>
        <p:txBody>
          <a:bodyPr>
            <a:normAutofit/>
          </a:bodyPr>
          <a:lstStyle/>
          <a:p>
            <a:r>
              <a:rPr lang="es-VE" sz="2800" dirty="0" err="1" smtClean="0"/>
              <a:t>myModuleController</a:t>
            </a:r>
            <a:endParaRPr lang="en-US" sz="2800" dirty="0"/>
          </a:p>
        </p:txBody>
      </p:sp>
      <p:pic>
        <p:nvPicPr>
          <p:cNvPr id="5" name="Imagen 4"/>
          <p:cNvPicPr/>
          <p:nvPr/>
        </p:nvPicPr>
        <p:blipFill>
          <a:blip r:embed="rId2"/>
          <a:stretch>
            <a:fillRect/>
          </a:stretch>
        </p:blipFill>
        <p:spPr>
          <a:xfrm>
            <a:off x="400783" y="1143000"/>
            <a:ext cx="1106805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07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19200" y="3566160"/>
            <a:ext cx="97536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 panose="020B0604020202020204" pitchFamily="34" charset="0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219200" y="171450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40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siete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4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19200" y="425196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 panose="020B0604020202020204" pitchFamily="34" charset="0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9839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19200" y="3566160"/>
            <a:ext cx="97536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dirty="0" err="1" smtClean="0">
                <a:solidFill>
                  <a:srgbClr val="A9A9A9"/>
                </a:solidFill>
                <a:latin typeface="Arial" panose="020B0604020202020204" pitchFamily="34" charset="0"/>
              </a:rPr>
              <a:t>pptPlex</a:t>
            </a:r>
            <a:r>
              <a:rPr lang="en-US" sz="3000" dirty="0" smtClean="0">
                <a:solidFill>
                  <a:srgbClr val="A9A9A9"/>
                </a:solidFill>
                <a:latin typeface="Arial" panose="020B0604020202020204" pitchFamily="34" charset="0"/>
              </a:rPr>
              <a:t> Section Divider</a:t>
            </a:r>
            <a:endParaRPr lang="en-US" sz="3000" dirty="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219200" y="171450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40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Preliminares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4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19200" y="425196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 panose="020B0604020202020204" pitchFamily="34" charset="0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3672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85325" y="-450167"/>
            <a:ext cx="9898966" cy="1367211"/>
          </a:xfrm>
        </p:spPr>
        <p:txBody>
          <a:bodyPr/>
          <a:lstStyle/>
          <a:p>
            <a:r>
              <a:rPr lang="es-VE" dirty="0" smtClean="0"/>
              <a:t>Versión con imagen </a:t>
            </a:r>
            <a:r>
              <a:rPr lang="es-VE" dirty="0" err="1" smtClean="0"/>
              <a:t>html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705351" y="1612074"/>
            <a:ext cx="7124700" cy="6541326"/>
          </a:xfrm>
        </p:spPr>
        <p:txBody>
          <a:bodyPr>
            <a:normAutofit/>
          </a:bodyPr>
          <a:lstStyle/>
          <a:p>
            <a:r>
              <a:rPr lang="es-VE" sz="2800" dirty="0" err="1" smtClean="0"/>
              <a:t>myModuleController</a:t>
            </a:r>
            <a:endParaRPr lang="en-US" sz="2800" dirty="0"/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32" y="1115123"/>
            <a:ext cx="10504448" cy="5742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25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19200" y="3566160"/>
            <a:ext cx="97536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 panose="020B0604020202020204" pitchFamily="34" charset="0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219200" y="171450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40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ocho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4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19200" y="425196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 panose="020B0604020202020204" pitchFamily="34" charset="0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8938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85325" y="-450167"/>
            <a:ext cx="9898966" cy="1367211"/>
          </a:xfrm>
        </p:spPr>
        <p:txBody>
          <a:bodyPr/>
          <a:lstStyle/>
          <a:p>
            <a:r>
              <a:rPr lang="es-VE" dirty="0" smtClean="0"/>
              <a:t>Es fácil !!!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705351" y="1612074"/>
            <a:ext cx="7124700" cy="6541326"/>
          </a:xfrm>
        </p:spPr>
        <p:txBody>
          <a:bodyPr>
            <a:normAutofit/>
          </a:bodyPr>
          <a:lstStyle/>
          <a:p>
            <a:r>
              <a:rPr lang="es-VE" sz="2800" dirty="0" err="1" smtClean="0"/>
              <a:t>myModuleController</a:t>
            </a:r>
            <a:endParaRPr lang="en-US" sz="2800" dirty="0"/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185" y="996066"/>
            <a:ext cx="9505245" cy="6254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37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19200" y="3566160"/>
            <a:ext cx="97536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 panose="020B0604020202020204" pitchFamily="34" charset="0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219200" y="171450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40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ocho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4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19200" y="425196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 panose="020B0604020202020204" pitchFamily="34" charset="0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9157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85325" y="-450167"/>
            <a:ext cx="9898966" cy="1367211"/>
          </a:xfrm>
        </p:spPr>
        <p:txBody>
          <a:bodyPr/>
          <a:lstStyle/>
          <a:p>
            <a:r>
              <a:rPr lang="es-VE" dirty="0" smtClean="0"/>
              <a:t>¡ Vamos a permisos !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705351" y="1612074"/>
            <a:ext cx="7124700" cy="6541326"/>
          </a:xfrm>
        </p:spPr>
        <p:txBody>
          <a:bodyPr>
            <a:normAutofit/>
          </a:bodyPr>
          <a:lstStyle/>
          <a:p>
            <a:r>
              <a:rPr lang="es-VE" sz="2800" dirty="0" err="1" smtClean="0"/>
              <a:t>myModuleController</a:t>
            </a:r>
            <a:endParaRPr lang="en-US" sz="2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1175" y="1288581"/>
            <a:ext cx="8147265" cy="5569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77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19200" y="3566160"/>
            <a:ext cx="97536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 panose="020B0604020202020204" pitchFamily="34" charset="0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219200" y="171450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40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ocho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4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19200" y="425196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 panose="020B0604020202020204" pitchFamily="34" charset="0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147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85325" y="-450167"/>
            <a:ext cx="9898966" cy="1367211"/>
          </a:xfrm>
        </p:spPr>
        <p:txBody>
          <a:bodyPr/>
          <a:lstStyle/>
          <a:p>
            <a:r>
              <a:rPr lang="es-VE" dirty="0" smtClean="0"/>
              <a:t>Integración  con </a:t>
            </a:r>
            <a:r>
              <a:rPr lang="es-VE" dirty="0" err="1" smtClean="0"/>
              <a:t>movil</a:t>
            </a:r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347" y="1338967"/>
            <a:ext cx="272415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32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19200" y="3566160"/>
            <a:ext cx="97536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 panose="020B0604020202020204" pitchFamily="34" charset="0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219200" y="171450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40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ocho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4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19200" y="425196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 panose="020B0604020202020204" pitchFamily="34" charset="0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505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85325" y="-450167"/>
            <a:ext cx="9898966" cy="1367211"/>
          </a:xfrm>
        </p:spPr>
        <p:txBody>
          <a:bodyPr/>
          <a:lstStyle/>
          <a:p>
            <a:r>
              <a:rPr lang="es-VE" dirty="0" smtClean="0"/>
              <a:t>Integración  con </a:t>
            </a:r>
            <a:r>
              <a:rPr lang="es-VE" dirty="0" err="1" smtClean="0"/>
              <a:t>movil</a:t>
            </a:r>
            <a:endParaRPr lang="en-U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192" y="1305100"/>
            <a:ext cx="2724150" cy="4676775"/>
          </a:xfrm>
          <a:prstGeom prst="rect">
            <a:avLst/>
          </a:prstGeom>
        </p:spPr>
      </p:pic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4705351" y="1612074"/>
            <a:ext cx="7124700" cy="3434059"/>
          </a:xfrm>
        </p:spPr>
        <p:txBody>
          <a:bodyPr>
            <a:normAutofit/>
          </a:bodyPr>
          <a:lstStyle/>
          <a:p>
            <a:r>
              <a:rPr lang="es-VE" sz="3200" dirty="0" smtClean="0"/>
              <a:t>Vamos a cargar desde el GPS del teléfono nuestra posición GPS, luego veremos el código es sencillo !!!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2137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19200" y="3566160"/>
            <a:ext cx="97536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 panose="020B0604020202020204" pitchFamily="34" charset="0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219200" y="171450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40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ocho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]</a:t>
            </a:r>
            <a:endParaRPr lang="en-US" sz="4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19200" y="425196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 panose="020B0604020202020204" pitchFamily="34" charset="0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52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47642" y="108585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VE" b="1" u="sng" dirty="0"/>
              <a:t>Hacer un módulo y una página de prueba con </a:t>
            </a:r>
            <a:r>
              <a:rPr lang="es-VE" b="1" u="sng" dirty="0" err="1"/>
              <a:t>Drupal</a:t>
            </a:r>
            <a:r>
              <a:rPr lang="es-VE" b="1" u="sng" dirty="0"/>
              <a:t> 8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6192" y="3706173"/>
            <a:ext cx="9144000" cy="1655762"/>
          </a:xfrm>
        </p:spPr>
        <p:txBody>
          <a:bodyPr/>
          <a:lstStyle/>
          <a:p>
            <a:r>
              <a:rPr lang="es-VE" b="1" i="1" dirty="0"/>
              <a:t>Por Ing. Gerardo Herrera, </a:t>
            </a:r>
            <a:r>
              <a:rPr lang="es-VE" b="1" i="1" u="sng" dirty="0">
                <a:hlinkClick r:id="rId2"/>
              </a:rPr>
              <a:t>gherrera2k1@gmail.com</a:t>
            </a:r>
            <a:endParaRPr lang="en-US" dirty="0"/>
          </a:p>
          <a:p>
            <a:r>
              <a:rPr lang="es-VE" b="1" i="1" dirty="0"/>
              <a:t>Coordinador de Carrera Sistemas de Automatización en ITP</a:t>
            </a:r>
            <a:r>
              <a:rPr lang="es-VE" b="1" i="1" dirty="0" smtClean="0"/>
              <a:t>/</a:t>
            </a:r>
          </a:p>
          <a:p>
            <a:r>
              <a:rPr lang="es-VE" b="1" i="1" dirty="0" smtClean="0"/>
              <a:t> </a:t>
            </a:r>
            <a:r>
              <a:rPr lang="es-VE" b="1" i="1" dirty="0"/>
              <a:t>Jefe de sistemas en Bienpropio.com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61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62748" y="154552"/>
            <a:ext cx="9898966" cy="1367211"/>
          </a:xfrm>
        </p:spPr>
        <p:txBody>
          <a:bodyPr/>
          <a:lstStyle/>
          <a:p>
            <a:r>
              <a:rPr lang="es-VE" dirty="0" smtClean="0"/>
              <a:t>¿</a:t>
            </a:r>
            <a:r>
              <a:rPr lang="es-VE" sz="8000" dirty="0" smtClean="0"/>
              <a:t>Preguntas</a:t>
            </a:r>
            <a:r>
              <a:rPr lang="es-VE" dirty="0" smtClean="0"/>
              <a:t> ?</a:t>
            </a:r>
            <a:endParaRPr lang="en-US" dirty="0"/>
          </a:p>
        </p:txBody>
      </p:sp>
      <p:sp>
        <p:nvSpPr>
          <p:cNvPr id="6" name="Subtítulo 2"/>
          <p:cNvSpPr>
            <a:spLocks noGrp="1"/>
          </p:cNvSpPr>
          <p:nvPr>
            <p:ph type="subTitle" idx="1"/>
          </p:nvPr>
        </p:nvSpPr>
        <p:spPr>
          <a:xfrm>
            <a:off x="2244374" y="2266830"/>
            <a:ext cx="7124700" cy="3434059"/>
          </a:xfrm>
        </p:spPr>
        <p:txBody>
          <a:bodyPr>
            <a:normAutofit/>
          </a:bodyPr>
          <a:lstStyle/>
          <a:p>
            <a:r>
              <a:rPr lang="es-VE" sz="3200" dirty="0" smtClean="0">
                <a:hlinkClick r:id="rId2"/>
              </a:rPr>
              <a:t>Gherrera2k1@gmail.com</a:t>
            </a:r>
            <a:endParaRPr lang="es-VE" sz="3200" dirty="0" smtClean="0"/>
          </a:p>
          <a:p>
            <a:endParaRPr lang="es-VE" sz="3200" dirty="0"/>
          </a:p>
          <a:p>
            <a:r>
              <a:rPr lang="es-VE" sz="4800" dirty="0" smtClean="0">
                <a:solidFill>
                  <a:srgbClr val="FF0000"/>
                </a:solidFill>
              </a:rPr>
              <a:t>¡Gracias por su Atención !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69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26001" y="-1384977"/>
            <a:ext cx="9144000" cy="2387600"/>
          </a:xfrm>
        </p:spPr>
        <p:txBody>
          <a:bodyPr/>
          <a:lstStyle/>
          <a:p>
            <a:r>
              <a:rPr lang="es-VE" dirty="0" smtClean="0"/>
              <a:t>Bloques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115300" y="2019300"/>
            <a:ext cx="3714750" cy="3333750"/>
          </a:xfrm>
        </p:spPr>
        <p:txBody>
          <a:bodyPr>
            <a:normAutofit fontScale="92500"/>
          </a:bodyPr>
          <a:lstStyle/>
          <a:p>
            <a:pPr algn="just"/>
            <a:r>
              <a:rPr lang="es-VE" sz="3600" dirty="0"/>
              <a:t>Los bloques ( Blocks ) son contenedores independientes de información que pueden ser situados en diferentes partes del sitio web</a:t>
            </a:r>
            <a:endParaRPr lang="en-US" sz="3600" dirty="0"/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295400"/>
            <a:ext cx="7753350" cy="4957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67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19200" y="3566160"/>
            <a:ext cx="97536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 panose="020B0604020202020204" pitchFamily="34" charset="0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219200" y="171450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40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Hacer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el modulo]</a:t>
            </a:r>
            <a:endParaRPr lang="en-US" sz="4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19200" y="425196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 panose="020B0604020202020204" pitchFamily="34" charset="0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1709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68851" y="-340264"/>
            <a:ext cx="9144000" cy="1437549"/>
          </a:xfrm>
        </p:spPr>
        <p:txBody>
          <a:bodyPr/>
          <a:lstStyle/>
          <a:p>
            <a:r>
              <a:rPr lang="es-VE" dirty="0" smtClean="0"/>
              <a:t>Módulos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62800" y="1482092"/>
            <a:ext cx="4848958" cy="4991100"/>
          </a:xfrm>
        </p:spPr>
        <p:txBody>
          <a:bodyPr>
            <a:normAutofit/>
          </a:bodyPr>
          <a:lstStyle/>
          <a:p>
            <a:pPr algn="just"/>
            <a:r>
              <a:rPr lang="es-VE" sz="28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módulo </a:t>
            </a:r>
            <a:r>
              <a:rPr lang="es-VE" sz="2800" dirty="0" err="1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Drupal</a:t>
            </a:r>
            <a:r>
              <a:rPr lang="es-VE" sz="28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8 es una extensión para </a:t>
            </a:r>
            <a:r>
              <a:rPr lang="es-VE" sz="2800" dirty="0" err="1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Drupal</a:t>
            </a:r>
            <a:r>
              <a:rPr lang="es-VE" sz="28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que, o bien añade nuevas funcionalidades a su sitio o mejora las características actuales. Hay muchos módulos incluidos por defecto al instalar </a:t>
            </a:r>
            <a:r>
              <a:rPr lang="es-VE" sz="2800" dirty="0" err="1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Drupal</a:t>
            </a:r>
            <a:r>
              <a:rPr lang="es-VE" sz="28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8, pero no todos ellos están habilitados de forma predeterminada.</a:t>
            </a:r>
            <a:endParaRPr lang="en-US" sz="28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01" y="1097284"/>
            <a:ext cx="6790749" cy="576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3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19200" y="3566160"/>
            <a:ext cx="9753600" cy="55399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3000" smtClean="0">
                <a:solidFill>
                  <a:srgbClr val="A9A9A9"/>
                </a:solidFill>
                <a:latin typeface="Arial" panose="020B0604020202020204" pitchFamily="34" charset="0"/>
              </a:rPr>
              <a:t>pptPlex Section Divider</a:t>
            </a:r>
            <a:endParaRPr lang="en-US" sz="3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219200" y="171450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[</a:t>
            </a:r>
            <a:r>
              <a:rPr lang="en-US" sz="4000" b="1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Hacer</a:t>
            </a:r>
            <a:r>
              <a:rPr lang="en-US" sz="4000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 el modulo]</a:t>
            </a:r>
            <a:endParaRPr lang="en-US" sz="4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219200" y="4251960"/>
            <a:ext cx="97536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000" smtClean="0">
                <a:solidFill>
                  <a:srgbClr val="A9A9A9"/>
                </a:solidFill>
                <a:latin typeface="Arial" panose="020B0604020202020204" pitchFamily="34" charset="0"/>
              </a:rPr>
              <a:t>The slides after this divider will be grouped into a section and given the label you type above.  Feel free to move this slide to any position in the deck.</a:t>
            </a:r>
            <a:endParaRPr lang="en-US" sz="2000">
              <a:solidFill>
                <a:srgbClr val="A9A9A9"/>
              </a:solidFill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628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47225" y="62823"/>
            <a:ext cx="9144000" cy="2387600"/>
          </a:xfrm>
        </p:spPr>
        <p:txBody>
          <a:bodyPr/>
          <a:lstStyle/>
          <a:p>
            <a:r>
              <a:rPr lang="es-VE" dirty="0"/>
              <a:t>E</a:t>
            </a:r>
            <a:r>
              <a:rPr lang="es-VE" dirty="0" smtClean="0"/>
              <a:t>structura </a:t>
            </a:r>
            <a:r>
              <a:rPr lang="es-VE" dirty="0"/>
              <a:t>básica de directorio de </a:t>
            </a:r>
            <a:r>
              <a:rPr lang="es-VE" dirty="0" err="1"/>
              <a:t>D</a:t>
            </a:r>
            <a:r>
              <a:rPr lang="es-VE" dirty="0" err="1" smtClean="0"/>
              <a:t>rupal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426632" y="2757477"/>
            <a:ext cx="5481711" cy="3967088"/>
          </a:xfrm>
        </p:spPr>
        <p:txBody>
          <a:bodyPr>
            <a:normAutofit/>
          </a:bodyPr>
          <a:lstStyle/>
          <a:p>
            <a:pPr algn="l"/>
            <a:r>
              <a:rPr lang="en-US" b="1" i="1" dirty="0"/>
              <a:t>-core</a:t>
            </a:r>
            <a:endParaRPr lang="en-US" dirty="0"/>
          </a:p>
          <a:p>
            <a:pPr algn="l"/>
            <a:r>
              <a:rPr lang="en-US" b="1" i="1" dirty="0"/>
              <a:t>-modules</a:t>
            </a:r>
            <a:endParaRPr lang="en-US" dirty="0"/>
          </a:p>
          <a:p>
            <a:pPr algn="l"/>
            <a:r>
              <a:rPr lang="en-US" b="1" i="1" dirty="0"/>
              <a:t>--</a:t>
            </a:r>
            <a:r>
              <a:rPr lang="en-US" b="1" i="1" dirty="0" err="1"/>
              <a:t>myModule</a:t>
            </a:r>
            <a:endParaRPr lang="en-US" dirty="0"/>
          </a:p>
          <a:p>
            <a:pPr algn="l"/>
            <a:r>
              <a:rPr lang="en-US" b="1" i="1" dirty="0"/>
              <a:t>---</a:t>
            </a:r>
            <a:r>
              <a:rPr lang="en-US" b="1" i="1" dirty="0" err="1"/>
              <a:t>myModule.info.yml</a:t>
            </a:r>
            <a:endParaRPr lang="en-US" dirty="0"/>
          </a:p>
          <a:p>
            <a:pPr algn="l"/>
            <a:r>
              <a:rPr lang="es-VE" b="1" i="1" dirty="0"/>
              <a:t>-</a:t>
            </a:r>
            <a:r>
              <a:rPr lang="es-VE" b="1" i="1" dirty="0" err="1"/>
              <a:t>profiles</a:t>
            </a:r>
            <a:endParaRPr lang="en-US" dirty="0"/>
          </a:p>
          <a:p>
            <a:pPr algn="l"/>
            <a:r>
              <a:rPr lang="es-VE" b="1" i="1" dirty="0"/>
              <a:t>-</a:t>
            </a:r>
            <a:r>
              <a:rPr lang="es-VE" b="1" i="1" dirty="0" err="1"/>
              <a:t>sites</a:t>
            </a:r>
            <a:endParaRPr lang="en-US" dirty="0"/>
          </a:p>
          <a:p>
            <a:pPr algn="l"/>
            <a:r>
              <a:rPr lang="es-VE" b="1" i="1" dirty="0"/>
              <a:t>-</a:t>
            </a:r>
            <a:r>
              <a:rPr lang="es-VE" b="1" i="1" dirty="0" err="1"/>
              <a:t>themes</a:t>
            </a:r>
            <a:endParaRPr lang="en-US" dirty="0"/>
          </a:p>
          <a:p>
            <a:pPr algn="l"/>
            <a:r>
              <a:rPr lang="es-VE" b="1" i="1" dirty="0"/>
              <a:t>-</a:t>
            </a:r>
            <a:r>
              <a:rPr lang="es-VE" b="1" i="1" dirty="0" err="1"/>
              <a:t>vendor</a:t>
            </a:r>
            <a:endParaRPr lang="en-U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3679" y="2724441"/>
            <a:ext cx="555103" cy="555103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3679" y="3154600"/>
            <a:ext cx="555103" cy="55510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7923" y="4460580"/>
            <a:ext cx="554784" cy="560881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7923" y="4934714"/>
            <a:ext cx="554784" cy="560881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7923" y="5339651"/>
            <a:ext cx="554784" cy="560881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4886" y="5854922"/>
            <a:ext cx="554784" cy="56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30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47225" y="464233"/>
            <a:ext cx="9898966" cy="1367211"/>
          </a:xfrm>
        </p:spPr>
        <p:txBody>
          <a:bodyPr/>
          <a:lstStyle/>
          <a:p>
            <a:r>
              <a:rPr lang="es-VE" dirty="0"/>
              <a:t>Crear un módulo con </a:t>
            </a:r>
            <a:r>
              <a:rPr lang="es-VE" dirty="0" err="1"/>
              <a:t>Drupal</a:t>
            </a:r>
            <a:r>
              <a:rPr lang="es-VE" dirty="0"/>
              <a:t> 8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73613" y="2267543"/>
            <a:ext cx="3352800" cy="3967088"/>
          </a:xfrm>
        </p:spPr>
        <p:txBody>
          <a:bodyPr>
            <a:normAutofit/>
          </a:bodyPr>
          <a:lstStyle/>
          <a:p>
            <a:pPr algn="just"/>
            <a:r>
              <a:rPr lang="es-VE" dirty="0"/>
              <a:t>Ok, pues en modules creamos nuestra carpeta con el nombre de nuestro módulo que vamos a llamar </a:t>
            </a:r>
            <a:r>
              <a:rPr lang="es-VE" dirty="0" err="1"/>
              <a:t>myModule</a:t>
            </a:r>
            <a:r>
              <a:rPr lang="es-VE" dirty="0"/>
              <a:t>. Dentro de esta, para nuestro módulo vamos a crear el archivo </a:t>
            </a:r>
            <a:r>
              <a:rPr lang="es-VE" dirty="0" err="1"/>
              <a:t>myModule.info.yml</a:t>
            </a:r>
            <a:endParaRPr lang="en-US" dirty="0"/>
          </a:p>
          <a:p>
            <a:pPr algn="l"/>
            <a:endParaRPr lang="en-U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7601" y="2267542"/>
            <a:ext cx="7416807" cy="3092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76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BackgroundMetadata&quot;&gt;&#10;  &lt;SectionOptions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  &lt;SectionStartMetadata&gt;&#10;      &lt;SectionTemplate&gt;Template6&lt;/SectionTemplate&gt;&#10;      &lt;SectionTemplateColor&gt;&#10;        &lt;A&gt;255&lt;/A&gt;&#10;        &lt;R&gt;198&lt;/R&gt;&#10;        &lt;G&gt;200&lt;/G&gt;&#10;        &lt;B&gt;202&lt;/B&gt;&#10;        &lt;ScA&gt;1&lt;/ScA&gt;&#10;        &lt;ScR&gt;0.5647115&lt;/ScR&gt;&#10;        &lt;ScG&gt;0.577580452&lt;/ScG&gt;&#10;        &lt;ScB&gt;0.590618849&lt;/ScB&gt;&#10;      &lt;/SectionTemplateColor&gt;&#10;      &lt;ShowPreviews&gt;true&lt;/ShowPreviews&gt;&#10;      &lt;ShowReviews&gt;true&lt;/ShowReviews&gt;&#10;      &lt;ShowHeaderTitle&gt;true&lt;/ShowHeaderTitle&gt;&#10;      &lt;ShowHeaderNumber&gt;false&lt;/ShowHeaderNumber&gt;&#10;      &lt;SectionArrangement&gt;Simple&lt;/SectionArrangement&gt;&#10;    &lt;/SectionStartMetadata&gt;&#10;  &lt;/SectionOptions&gt;&#10;  &lt;GalleryItemID&gt;BackgroundGalleryItem6&lt;/GalleryItemID&gt;&#10;&lt;/Metadata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6&lt;/SectionTemplate&gt;&#10;  &lt;SectionTemplateColor&gt;&#10;    &lt;A&gt;255&lt;/A&gt;&#10;    &lt;R&gt;198&lt;/R&gt;&#10;    &lt;G&gt;200&lt;/G&gt;&#10;    &lt;B&gt;202&lt;/B&gt;&#10;    &lt;ScA&gt;1&lt;/ScA&gt;&#10;    &lt;ScR&gt;0.5647115&lt;/ScR&gt;&#10;    &lt;ScG&gt;0.577580452&lt;/ScG&gt;&#10;    &lt;ScB&gt;0.590618849&lt;/ScB&gt;&#10;  &lt;/SectionTemplateColor&gt;&#10;  &lt;ShowPreviews&gt;true&lt;/ShowPreviews&gt;&#10;  &lt;ShowReviews&gt;true&lt;/ShowReviews&gt;&#10;  &lt;ShowHeaderTitle&gt;true&lt;/ShowHeaderTitle&gt;&#10;  &lt;ShowHeaderNumber&gt;false&lt;/ShowHeaderNumber&gt;&#10;  &lt;SectionArrangement&gt;Simple&lt;/SectionArrangement&gt;&#10;&lt;/Metadata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6&lt;/SectionTemplate&gt;&#10;  &lt;SectionTemplateColor&gt;&#10;    &lt;A&gt;255&lt;/A&gt;&#10;    &lt;R&gt;198&lt;/R&gt;&#10;    &lt;G&gt;200&lt;/G&gt;&#10;    &lt;B&gt;202&lt;/B&gt;&#10;    &lt;ScA&gt;1&lt;/ScA&gt;&#10;    &lt;ScR&gt;0.5647115&lt;/ScR&gt;&#10;    &lt;ScG&gt;0.577580452&lt;/ScG&gt;&#10;    &lt;ScB&gt;0.590618849&lt;/ScB&gt;&#10;  &lt;/SectionTemplateColor&gt;&#10;  &lt;ShowPreviews&gt;true&lt;/ShowPreviews&gt;&#10;  &lt;ShowReviews&gt;true&lt;/ShowReviews&gt;&#10;  &lt;ShowHeaderTitle&gt;true&lt;/ShowHeaderTitle&gt;&#10;  &lt;ShowHeaderNumber&gt;false&lt;/ShowHeaderNumber&gt;&#10;  &lt;SectionArrangement&gt;Simple&lt;/SectionArrangement&gt;&#10;&lt;/Metadata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6&lt;/SectionTemplate&gt;&#10;  &lt;SectionTemplateColor&gt;&#10;    &lt;A&gt;255&lt;/A&gt;&#10;    &lt;R&gt;198&lt;/R&gt;&#10;    &lt;G&gt;200&lt;/G&gt;&#10;    &lt;B&gt;202&lt;/B&gt;&#10;    &lt;ScA&gt;1&lt;/ScA&gt;&#10;    &lt;ScR&gt;0.5647115&lt;/ScR&gt;&#10;    &lt;ScG&gt;0.577580452&lt;/ScG&gt;&#10;    &lt;ScB&gt;0.590618849&lt;/ScB&gt;&#10;  &lt;/SectionTemplateColor&gt;&#10;  &lt;ShowPreviews&gt;true&lt;/ShowPreviews&gt;&#10;  &lt;ShowReviews&gt;true&lt;/ShowReviews&gt;&#10;  &lt;ShowHeaderTitle&gt;true&lt;/ShowHeaderTitle&gt;&#10;  &lt;ShowHeaderNumber&gt;false&lt;/ShowHeaderNumber&gt;&#10;  &lt;SectionArrangement&gt;Simple&lt;/SectionArrangement&gt;&#10;&lt;/Metadata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6&lt;/SectionTemplate&gt;&#10;  &lt;SectionTemplateColor&gt;&#10;    &lt;A&gt;255&lt;/A&gt;&#10;    &lt;R&gt;198&lt;/R&gt;&#10;    &lt;G&gt;200&lt;/G&gt;&#10;    &lt;B&gt;202&lt;/B&gt;&#10;    &lt;ScA&gt;1&lt;/ScA&gt;&#10;    &lt;ScR&gt;0.5647115&lt;/ScR&gt;&#10;    &lt;ScG&gt;0.577580452&lt;/ScG&gt;&#10;    &lt;ScB&gt;0.590618849&lt;/ScB&gt;&#10;  &lt;/SectionTemplateColor&gt;&#10;  &lt;ShowPreviews&gt;true&lt;/ShowPreviews&gt;&#10;  &lt;ShowReviews&gt;true&lt;/ShowReviews&gt;&#10;  &lt;ShowHeaderTitle&gt;true&lt;/ShowHeaderTitle&gt;&#10;  &lt;ShowHeaderNumber&gt;false&lt;/ShowHeaderNumber&gt;&#10;  &lt;SectionArrangement&gt;Simple&lt;/SectionArrangement&gt;&#10;&lt;/Metadata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6&lt;/SectionTemplate&gt;&#10;  &lt;SectionTemplateColor&gt;&#10;    &lt;A&gt;255&lt;/A&gt;&#10;    &lt;R&gt;198&lt;/R&gt;&#10;    &lt;G&gt;200&lt;/G&gt;&#10;    &lt;B&gt;202&lt;/B&gt;&#10;    &lt;ScA&gt;1&lt;/ScA&gt;&#10;    &lt;ScR&gt;0.5647115&lt;/ScR&gt;&#10;    &lt;ScG&gt;0.577580452&lt;/ScG&gt;&#10;    &lt;ScB&gt;0.590618849&lt;/ScB&gt;&#10;  &lt;/SectionTemplateColor&gt;&#10;  &lt;ShowPreviews&gt;true&lt;/ShowPreviews&gt;&#10;  &lt;ShowReviews&gt;true&lt;/ShowReviews&gt;&#10;  &lt;ShowHeaderTitle&gt;true&lt;/ShowHeaderTitle&gt;&#10;  &lt;ShowHeaderNumber&gt;false&lt;/ShowHeaderNumber&gt;&#10;  &lt;SectionArrangement&gt;Simple&lt;/SectionArrangement&gt;&#10;&lt;/Metadata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6&lt;/SectionTemplate&gt;&#10;  &lt;SectionTemplateColor&gt;&#10;    &lt;A&gt;255&lt;/A&gt;&#10;    &lt;R&gt;198&lt;/R&gt;&#10;    &lt;G&gt;200&lt;/G&gt;&#10;    &lt;B&gt;202&lt;/B&gt;&#10;    &lt;ScA&gt;1&lt;/ScA&gt;&#10;    &lt;ScR&gt;0.5647115&lt;/ScR&gt;&#10;    &lt;ScG&gt;0.577580452&lt;/ScG&gt;&#10;    &lt;ScB&gt;0.590618849&lt;/ScB&gt;&#10;  &lt;/SectionTemplateColor&gt;&#10;  &lt;ShowPreviews&gt;true&lt;/ShowPreviews&gt;&#10;  &lt;ShowReviews&gt;true&lt;/ShowReviews&gt;&#10;  &lt;ShowHeaderTitle&gt;true&lt;/ShowHeaderTitle&gt;&#10;  &lt;ShowHeaderNumber&gt;false&lt;/ShowHeaderNumber&gt;&#10;  &lt;SectionArrangement&gt;Simple&lt;/SectionArrangement&gt;&#10;&lt;/Metadata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6&lt;/SectionTemplate&gt;&#10;  &lt;SectionTemplateColor&gt;&#10;    &lt;A&gt;255&lt;/A&gt;&#10;    &lt;R&gt;198&lt;/R&gt;&#10;    &lt;G&gt;200&lt;/G&gt;&#10;    &lt;B&gt;202&lt;/B&gt;&#10;    &lt;ScA&gt;1&lt;/ScA&gt;&#10;    &lt;ScR&gt;0.5647115&lt;/ScR&gt;&#10;    &lt;ScG&gt;0.577580452&lt;/ScG&gt;&#10;    &lt;ScB&gt;0.590618849&lt;/ScB&gt;&#10;  &lt;/SectionTemplateColor&gt;&#10;  &lt;ShowPreviews&gt;true&lt;/ShowPreviews&gt;&#10;  &lt;ShowReviews&gt;true&lt;/ShowReviews&gt;&#10;  &lt;ShowHeaderTitle&gt;true&lt;/ShowHeaderTitle&gt;&#10;  &lt;ShowHeaderNumber&gt;false&lt;/ShowHeaderNumber&gt;&#10;  &lt;SectionArrangement&gt;Simple&lt;/SectionArrangement&gt;&#10;&lt;/Metadata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6&lt;/SectionTemplate&gt;&#10;  &lt;SectionTemplateColor&gt;&#10;    &lt;A&gt;255&lt;/A&gt;&#10;    &lt;R&gt;198&lt;/R&gt;&#10;    &lt;G&gt;200&lt;/G&gt;&#10;    &lt;B&gt;202&lt;/B&gt;&#10;    &lt;ScA&gt;1&lt;/ScA&gt;&#10;    &lt;ScR&gt;0.5647115&lt;/ScR&gt;&#10;    &lt;ScG&gt;0.577580452&lt;/ScG&gt;&#10;    &lt;ScB&gt;0.590618849&lt;/ScB&gt;&#10;  &lt;/SectionTemplateColor&gt;&#10;  &lt;ShowPreviews&gt;true&lt;/ShowPreviews&gt;&#10;  &lt;ShowReviews&gt;true&lt;/ShowReviews&gt;&#10;  &lt;ShowHeaderTitle&gt;true&lt;/ShowHeaderTitle&gt;&#10;  &lt;ShowHeaderNumber&gt;false&lt;/ShowHeaderNumber&gt;&#10;  &lt;SectionArrangement&gt;Simple&lt;/SectionArrangement&gt;&#10;&lt;/Metadata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6&lt;/SectionTemplate&gt;&#10;  &lt;SectionTemplateColor&gt;&#10;    &lt;A&gt;255&lt;/A&gt;&#10;    &lt;R&gt;198&lt;/R&gt;&#10;    &lt;G&gt;200&lt;/G&gt;&#10;    &lt;B&gt;202&lt;/B&gt;&#10;    &lt;ScA&gt;1&lt;/ScA&gt;&#10;    &lt;ScR&gt;0.5647115&lt;/ScR&gt;&#10;    &lt;ScG&gt;0.577580452&lt;/ScG&gt;&#10;    &lt;ScB&gt;0.590618849&lt;/ScB&gt;&#10;  &lt;/SectionTemplateColor&gt;&#10;  &lt;ShowPreviews&gt;true&lt;/ShowPreviews&gt;&#10;  &lt;ShowReviews&gt;true&lt;/ShowReviews&gt;&#10;  &lt;ShowHeaderTitle&gt;true&lt;/ShowHeaderTitle&gt;&#10;  &lt;ShowHeaderNumber&gt;false&lt;/ShowHeaderNumber&gt;&#10;  &lt;SectionArrangement&gt;Simple&lt;/SectionArrangement&gt;&#10;&lt;/Metadata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6&lt;/SectionTemplate&gt;&#10;  &lt;SectionTemplateColor&gt;&#10;    &lt;A&gt;255&lt;/A&gt;&#10;    &lt;R&gt;198&lt;/R&gt;&#10;    &lt;G&gt;200&lt;/G&gt;&#10;    &lt;B&gt;202&lt;/B&gt;&#10;    &lt;ScA&gt;1&lt;/ScA&gt;&#10;    &lt;ScR&gt;0.5647115&lt;/ScR&gt;&#10;    &lt;ScG&gt;0.577580452&lt;/ScG&gt;&#10;    &lt;ScB&gt;0.590618849&lt;/ScB&gt;&#10;  &lt;/SectionTemplateColor&gt;&#10;  &lt;ShowPreviews&gt;true&lt;/ShowPreviews&gt;&#10;  &lt;ShowReviews&gt;true&lt;/ShowReviews&gt;&#10;  &lt;ShowHeaderTitle&gt;true&lt;/ShowHeaderTitle&gt;&#10;  &lt;ShowHeaderNumber&gt;false&lt;/ShowHeaderNumber&gt;&#10;  &lt;SectionArrangement&gt;Simple&lt;/SectionArrangement&gt;&#10;&lt;/Metadata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6&lt;/SectionTemplate&gt;&#10;  &lt;SectionTemplateColor&gt;&#10;    &lt;A&gt;255&lt;/A&gt;&#10;    &lt;R&gt;198&lt;/R&gt;&#10;    &lt;G&gt;200&lt;/G&gt;&#10;    &lt;B&gt;202&lt;/B&gt;&#10;    &lt;ScA&gt;1&lt;/ScA&gt;&#10;    &lt;ScR&gt;0.5647115&lt;/ScR&gt;&#10;    &lt;ScG&gt;0.577580452&lt;/ScG&gt;&#10;    &lt;ScB&gt;0.590618849&lt;/ScB&gt;&#10;  &lt;/SectionTemplateColor&gt;&#10;  &lt;ShowPreviews&gt;true&lt;/ShowPreviews&gt;&#10;  &lt;ShowReviews&gt;true&lt;/ShowReviews&gt;&#10;  &lt;ShowHeaderTitle&gt;true&lt;/ShowHeaderTitle&gt;&#10;  &lt;ShowHeaderNumber&gt;false&lt;/ShowHeaderNumber&gt;&#10;  &lt;SectionArrangement&gt;Simple&lt;/SectionArrangement&gt;&#10;&lt;/Metadata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6&lt;/SectionTemplate&gt;&#10;  &lt;SectionTemplateColor&gt;&#10;    &lt;A&gt;255&lt;/A&gt;&#10;    &lt;R&gt;198&lt;/R&gt;&#10;    &lt;G&gt;200&lt;/G&gt;&#10;    &lt;B&gt;202&lt;/B&gt;&#10;    &lt;ScA&gt;1&lt;/ScA&gt;&#10;    &lt;ScR&gt;0.5647115&lt;/ScR&gt;&#10;    &lt;ScG&gt;0.577580452&lt;/ScG&gt;&#10;    &lt;ScB&gt;0.590618849&lt;/ScB&gt;&#10;  &lt;/SectionTemplateColor&gt;&#10;  &lt;ShowPreviews&gt;true&lt;/ShowPreviews&gt;&#10;  &lt;ShowReviews&gt;true&lt;/ShowReviews&gt;&#10;  &lt;ShowHeaderTitle&gt;true&lt;/ShowHeaderTitle&gt;&#10;  &lt;ShowHeaderNumber&gt;false&lt;/ShowHeaderNumber&gt;&#10;  &lt;SectionArrangement&gt;Simple&lt;/SectionArrangement&gt;&#10;&lt;/Metadata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EXMETADATA" val="&lt;?xml version=&quot;1.0&quot; encoding=&quot;utf-16&quot;?&gt;&#10;&lt;Metadata xmlns:xsi=&quot;http://www.w3.org/2001/XMLSchema-instance&quot; xmlns:xsd=&quot;http://www.w3.org/2001/XMLSchema&quot; xsi:type=&quot;SectionStartMetadata&quot;&gt;&#10;  &lt;SectionTemplate&gt;Template6&lt;/SectionTemplate&gt;&#10;  &lt;SectionTemplateColor&gt;&#10;    &lt;A&gt;255&lt;/A&gt;&#10;    &lt;R&gt;198&lt;/R&gt;&#10;    &lt;G&gt;200&lt;/G&gt;&#10;    &lt;B&gt;202&lt;/B&gt;&#10;    &lt;ScA&gt;1&lt;/ScA&gt;&#10;    &lt;ScR&gt;0.5647115&lt;/ScR&gt;&#10;    &lt;ScG&gt;0.577580452&lt;/ScG&gt;&#10;    &lt;ScB&gt;0.590618849&lt;/ScB&gt;&#10;  &lt;/SectionTemplateColor&gt;&#10;  &lt;ShowPreviews&gt;true&lt;/ShowPreviews&gt;&#10;  &lt;ShowReviews&gt;true&lt;/ShowReviews&gt;&#10;  &lt;ShowHeaderTitle&gt;true&lt;/ShowHeaderTitle&gt;&#10;  &lt;ShowHeaderNumber&gt;false&lt;/ShowHeaderNumber&gt;&#10;  &lt;SectionArrangement&gt;Simple&lt;/SectionArrangement&gt;&#10;&lt;/Metadata&gt;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914</Words>
  <Application>Microsoft Office PowerPoint</Application>
  <PresentationFormat>Panorámica</PresentationFormat>
  <Paragraphs>107</Paragraphs>
  <Slides>30</Slides>
  <Notes>0</Notes>
  <HiddenSlides>13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30</vt:i4>
      </vt:variant>
    </vt:vector>
  </HeadingPairs>
  <TitlesOfParts>
    <vt:vector size="37" baseType="lpstr">
      <vt:lpstr>Arial</vt:lpstr>
      <vt:lpstr>Calibri</vt:lpstr>
      <vt:lpstr>Calibri Light</vt:lpstr>
      <vt:lpstr>Verdana</vt:lpstr>
      <vt:lpstr>Tema de Office</vt:lpstr>
      <vt:lpstr>Office Theme</vt:lpstr>
      <vt:lpstr>4_Office Theme</vt:lpstr>
      <vt:lpstr>Presentación de PowerPoint</vt:lpstr>
      <vt:lpstr>Presentación de PowerPoint</vt:lpstr>
      <vt:lpstr>Hacer un módulo y una página de prueba con Drupal 8 </vt:lpstr>
      <vt:lpstr>Bloques</vt:lpstr>
      <vt:lpstr>Presentación de PowerPoint</vt:lpstr>
      <vt:lpstr>Módulos</vt:lpstr>
      <vt:lpstr>Presentación de PowerPoint</vt:lpstr>
      <vt:lpstr>Estructura básica de directorio de Drupal</vt:lpstr>
      <vt:lpstr>Crear un módulo con Drupal 8</vt:lpstr>
      <vt:lpstr>Presentación de PowerPoint</vt:lpstr>
      <vt:lpstr>Si ahora nos logeamos y vamos al menú extend, navegamos y podemos ya encontrar nuestro modulo</vt:lpstr>
      <vt:lpstr>Presentación de PowerPoint</vt:lpstr>
      <vt:lpstr>Crear una página en Drupal </vt:lpstr>
      <vt:lpstr>Crear una página en Drupal </vt:lpstr>
      <vt:lpstr>Presentación de PowerPoint</vt:lpstr>
      <vt:lpstr>Crear una página en Drupal </vt:lpstr>
      <vt:lpstr>Presentación de PowerPoint</vt:lpstr>
      <vt:lpstr>Ya podemos probar la página</vt:lpstr>
      <vt:lpstr>Presentación de PowerPoint</vt:lpstr>
      <vt:lpstr>Versión con imagen html</vt:lpstr>
      <vt:lpstr>Presentación de PowerPoint</vt:lpstr>
      <vt:lpstr>Es fácil !!!</vt:lpstr>
      <vt:lpstr>Presentación de PowerPoint</vt:lpstr>
      <vt:lpstr>¡ Vamos a permisos !</vt:lpstr>
      <vt:lpstr>Presentación de PowerPoint</vt:lpstr>
      <vt:lpstr>Integración  con movil</vt:lpstr>
      <vt:lpstr>Presentación de PowerPoint</vt:lpstr>
      <vt:lpstr>Integración  con movil</vt:lpstr>
      <vt:lpstr>Presentación de PowerPoint</vt:lpstr>
      <vt:lpstr>¿Preguntas ?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gerardo</dc:creator>
  <cp:lastModifiedBy>gerardo</cp:lastModifiedBy>
  <cp:revision>38</cp:revision>
  <dcterms:created xsi:type="dcterms:W3CDTF">2017-09-26T01:23:33Z</dcterms:created>
  <dcterms:modified xsi:type="dcterms:W3CDTF">2017-09-28T23:53:19Z</dcterms:modified>
</cp:coreProperties>
</file>