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334" r:id="rId3"/>
    <p:sldId id="338" r:id="rId4"/>
    <p:sldId id="263" r:id="rId5"/>
    <p:sldId id="340" r:id="rId6"/>
    <p:sldId id="342" r:id="rId7"/>
    <p:sldId id="341" r:id="rId8"/>
    <p:sldId id="346" r:id="rId9"/>
    <p:sldId id="317" r:id="rId10"/>
    <p:sldId id="350" r:id="rId11"/>
    <p:sldId id="357" r:id="rId12"/>
    <p:sldId id="351" r:id="rId13"/>
    <p:sldId id="333" r:id="rId14"/>
    <p:sldId id="325" r:id="rId15"/>
    <p:sldId id="305" r:id="rId16"/>
    <p:sldId id="344" r:id="rId17"/>
    <p:sldId id="348" r:id="rId18"/>
    <p:sldId id="347" r:id="rId19"/>
    <p:sldId id="318" r:id="rId20"/>
    <p:sldId id="324" r:id="rId21"/>
    <p:sldId id="327" r:id="rId22"/>
    <p:sldId id="354" r:id="rId23"/>
    <p:sldId id="356" r:id="rId24"/>
    <p:sldId id="329" r:id="rId25"/>
    <p:sldId id="349" r:id="rId26"/>
    <p:sldId id="353" r:id="rId27"/>
    <p:sldId id="315" r:id="rId28"/>
    <p:sldId id="300" r:id="rId29"/>
  </p:sldIdLst>
  <p:sldSz cx="12192000" cy="6858000"/>
  <p:notesSz cx="6858000" cy="9144000"/>
  <p:embeddedFontLst>
    <p:embeddedFont>
      <p:font typeface="HelveticaNeueLT Com 35 Th" panose="020B0403020202020204" pitchFamily="34" charset="0"/>
      <p:regular r:id="rId31"/>
      <p: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HelveticaNeueLT Com 55 Roman" panose="020B0604020202020204" pitchFamily="34" charset="0"/>
      <p:regular r:id="rId35"/>
      <p:bold r:id="rId36"/>
      <p:italic r:id="rId37"/>
      <p:boldItalic r:id="rId38"/>
    </p:embeddedFont>
    <p:embeddedFont>
      <p:font typeface="HelveticaNeueLT Com 65 Md" panose="020B0604020202020204" pitchFamily="34" charset="0"/>
      <p:regular r:id="rId39"/>
      <p:bold r:id="rId40"/>
      <p:italic r:id="rId41"/>
      <p:boldItalic r:id="rId42"/>
    </p:embeddedFont>
    <p:embeddedFont>
      <p:font typeface="HelveticaNeueLT Com 25 UltLt" panose="020B0303020202020204" pitchFamily="34" charset="0"/>
      <p:regular r:id="rId43"/>
      <p: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Hand Of Sean (Demo)" pitchFamily="2" charset="0"/>
      <p:regular r:id="rId49"/>
    </p:embeddedFont>
    <p:embeddedFont>
      <p:font typeface="HelveticaNeueLT Com 45 Lt" panose="020B0403020202020204" pitchFamily="34" charset="0"/>
      <p:regular r:id="rId50"/>
      <p:italic r:id="rId51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6368"/>
    <a:srgbClr val="FF6600"/>
    <a:srgbClr val="415F6F"/>
    <a:srgbClr val="758AA7"/>
    <a:srgbClr val="D19D18"/>
    <a:srgbClr val="6E8C61"/>
    <a:srgbClr val="FCC62D"/>
    <a:srgbClr val="464646"/>
    <a:srgbClr val="D6DCE5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9" d="100"/>
          <a:sy n="69" d="100"/>
        </p:scale>
        <p:origin x="60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1B763-C9B5-46FF-897F-635A323C7A08}" type="datetimeFigureOut">
              <a:rPr lang="es-EC" smtClean="0"/>
              <a:t>11/10/2017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62E5E-B803-4BEC-B192-3EF16AE950A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794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E5E-B803-4BEC-B192-3EF16AE950A4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128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13BD2C-17E5-49C0-A6EA-B11CE64F1142}" type="slidenum">
              <a:t>18</a:t>
            </a:fld>
            <a:endParaRPr lang="es-EC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734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E5E-B803-4BEC-B192-3EF16AE950A4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6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13BD2C-17E5-49C0-A6EA-B11CE64F1142}" type="slidenum">
              <a:t>25</a:t>
            </a:fld>
            <a:endParaRPr lang="es-EC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305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E5E-B803-4BEC-B192-3EF16AE950A4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2485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E5E-B803-4BEC-B192-3EF16AE950A4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465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E5E-B803-4BEC-B192-3EF16AE950A4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945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13BD2C-17E5-49C0-A6EA-B11CE64F1142}" type="slidenum">
              <a:t>5</a:t>
            </a:fld>
            <a:endParaRPr lang="es-EC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13BD2C-17E5-49C0-A6EA-B11CE64F1142}" type="slidenum">
              <a:t>6</a:t>
            </a:fld>
            <a:endParaRPr lang="es-EC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00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13BD2C-17E5-49C0-A6EA-B11CE64F1142}" type="slidenum">
              <a:t>7</a:t>
            </a:fld>
            <a:endParaRPr lang="es-EC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879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E5E-B803-4BEC-B192-3EF16AE950A4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960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E5E-B803-4BEC-B192-3EF16AE950A4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029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13BD2C-17E5-49C0-A6EA-B11CE64F1142}" type="slidenum">
              <a:t>16</a:t>
            </a:fld>
            <a:endParaRPr lang="es-EC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740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13BD2C-17E5-49C0-A6EA-B11CE64F1142}" type="slidenum">
              <a:t>17</a:t>
            </a:fld>
            <a:endParaRPr lang="es-EC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80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368E-F0C1-4AA6-8BCC-B22EA7C9DC3E}" type="datetimeFigureOut">
              <a:rPr lang="es-EC" smtClean="0"/>
              <a:t>11/10/2017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9483-482A-465B-BEB6-89AB479D10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991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368E-F0C1-4AA6-8BCC-B22EA7C9DC3E}" type="datetimeFigureOut">
              <a:rPr lang="es-EC" smtClean="0"/>
              <a:t>11/10/2017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9483-482A-465B-BEB6-89AB479D10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95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368E-F0C1-4AA6-8BCC-B22EA7C9DC3E}" type="datetimeFigureOut">
              <a:rPr lang="es-EC" smtClean="0"/>
              <a:t>11/10/2017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9483-482A-465B-BEB6-89AB479D10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565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368E-F0C1-4AA6-8BCC-B22EA7C9DC3E}" type="datetimeFigureOut">
              <a:rPr lang="es-EC" smtClean="0"/>
              <a:t>11/10/2017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9483-482A-465B-BEB6-89AB479D10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591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368E-F0C1-4AA6-8BCC-B22EA7C9DC3E}" type="datetimeFigureOut">
              <a:rPr lang="es-EC" smtClean="0"/>
              <a:t>11/10/2017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9483-482A-465B-BEB6-89AB479D10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506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368E-F0C1-4AA6-8BCC-B22EA7C9DC3E}" type="datetimeFigureOut">
              <a:rPr lang="es-EC" smtClean="0"/>
              <a:t>11/10/2017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9483-482A-465B-BEB6-89AB479D10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174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368E-F0C1-4AA6-8BCC-B22EA7C9DC3E}" type="datetimeFigureOut">
              <a:rPr lang="es-EC" smtClean="0"/>
              <a:t>11/10/2017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9483-482A-465B-BEB6-89AB479D10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750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368E-F0C1-4AA6-8BCC-B22EA7C9DC3E}" type="datetimeFigureOut">
              <a:rPr lang="es-EC" smtClean="0"/>
              <a:t>11/10/2017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9483-482A-465B-BEB6-89AB479D10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657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368E-F0C1-4AA6-8BCC-B22EA7C9DC3E}" type="datetimeFigureOut">
              <a:rPr lang="es-EC" smtClean="0"/>
              <a:t>11/10/2017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9483-482A-465B-BEB6-89AB479D10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000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368E-F0C1-4AA6-8BCC-B22EA7C9DC3E}" type="datetimeFigureOut">
              <a:rPr lang="es-EC" smtClean="0"/>
              <a:t>11/10/2017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9483-482A-465B-BEB6-89AB479D10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727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368E-F0C1-4AA6-8BCC-B22EA7C9DC3E}" type="datetimeFigureOut">
              <a:rPr lang="es-EC" smtClean="0"/>
              <a:t>11/10/2017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9483-482A-465B-BEB6-89AB479D10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488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1368E-F0C1-4AA6-8BCC-B22EA7C9DC3E}" type="datetimeFigureOut">
              <a:rPr lang="es-EC" smtClean="0"/>
              <a:t>11/10/2017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C9483-482A-465B-BEB6-89AB479D10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820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5460" y="1506682"/>
            <a:ext cx="8505173" cy="30964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C" sz="6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65 Md" panose="020B0604020202020204" pitchFamily="34" charset="0"/>
              </a:rPr>
              <a:t>EMPRENDER</a:t>
            </a:r>
            <a:r>
              <a:rPr lang="es-EC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65 Md" panose="020B0604020202020204" pitchFamily="34" charset="0"/>
              </a:rPr>
              <a:t/>
            </a:r>
            <a:br>
              <a:rPr lang="es-EC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65 Md" panose="020B0604020202020204" pitchFamily="34" charset="0"/>
              </a:rPr>
            </a:br>
            <a:r>
              <a:rPr lang="es-EC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65 Md" panose="020B0604020202020204" pitchFamily="34" charset="0"/>
              </a:rPr>
              <a:t>CON</a:t>
            </a:r>
            <a:r>
              <a:rPr lang="es-EC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65 Md" panose="020B0604020202020204" pitchFamily="34" charset="0"/>
              </a:rPr>
              <a:t/>
            </a:r>
            <a:br>
              <a:rPr lang="es-EC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65 Md" panose="020B0604020202020204" pitchFamily="34" charset="0"/>
              </a:rPr>
            </a:br>
            <a:r>
              <a:rPr lang="es-EC" sz="10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65 Md" panose="020B0604020202020204" pitchFamily="34" charset="0"/>
              </a:rPr>
              <a:t>C </a:t>
            </a:r>
            <a:r>
              <a:rPr lang="es-EC" sz="10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65 Md" panose="020B0604020202020204" pitchFamily="34" charset="0"/>
              </a:rPr>
              <a:t>M S</a:t>
            </a:r>
            <a:endParaRPr lang="es-EC" sz="10700" b="1" dirty="0">
              <a:solidFill>
                <a:schemeClr val="tx1">
                  <a:lumMod val="75000"/>
                  <a:lumOff val="25000"/>
                </a:schemeClr>
              </a:solidFill>
              <a:latin typeface="HelveticaNeueLT Com 65 Md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6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4"/>
    </mc:Choice>
    <mc:Fallback xmlns="">
      <p:transition spd="slow" advTm="5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 flipH="1">
            <a:off x="509492" y="868599"/>
            <a:ext cx="104013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509492" y="239948"/>
            <a:ext cx="9706952" cy="613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C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s-EC" dirty="0" smtClean="0"/>
              <a:t>Tiendas </a:t>
            </a:r>
            <a:r>
              <a:rPr lang="es-EC" dirty="0"/>
              <a:t>con CMS</a:t>
            </a:r>
            <a:endParaRPr lang="es-EC" dirty="0"/>
          </a:p>
        </p:txBody>
      </p:sp>
      <p:pic>
        <p:nvPicPr>
          <p:cNvPr id="2050" name="Picture 2" descr="http://iothemes.net/wp-content/uploads/2015/03/Neilsen-Store-WordPress-WooCommerce-Them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r="4034"/>
          <a:stretch/>
        </p:blipFill>
        <p:spPr bwMode="auto">
          <a:xfrm>
            <a:off x="509492" y="2312191"/>
            <a:ext cx="2764220" cy="377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3.envato.com/files/29821297/01_homepag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r="8909"/>
          <a:stretch/>
        </p:blipFill>
        <p:spPr bwMode="auto">
          <a:xfrm>
            <a:off x="3870304" y="2312191"/>
            <a:ext cx="3163614" cy="377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osthemes.com/media/catalog/product/cache/1/small_image/570x570/9df78eab33525d08d6e5fb8d27136e95/t/h/thum_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r="8489"/>
          <a:stretch/>
        </p:blipFill>
        <p:spPr bwMode="auto">
          <a:xfrm>
            <a:off x="7630511" y="2312191"/>
            <a:ext cx="3089170" cy="377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203" y="1042331"/>
            <a:ext cx="1803530" cy="106182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3"/>
          <a:stretch/>
        </p:blipFill>
        <p:spPr>
          <a:xfrm>
            <a:off x="8343254" y="1076630"/>
            <a:ext cx="1663683" cy="10618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21" y="1096123"/>
            <a:ext cx="1024161" cy="10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6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881"/>
    </mc:Choice>
    <mc:Fallback xmlns="">
      <p:transition spd="slow" advTm="4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968" y="1239041"/>
            <a:ext cx="1024161" cy="10241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33" y="1239041"/>
            <a:ext cx="896141" cy="1024161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 flipH="1">
            <a:off x="509492" y="868599"/>
            <a:ext cx="104013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509492" y="239948"/>
            <a:ext cx="9706952" cy="613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C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s-EC" dirty="0" smtClean="0"/>
              <a:t>Paneles CMS</a:t>
            </a:r>
            <a:endParaRPr lang="es-EC" dirty="0"/>
          </a:p>
        </p:txBody>
      </p:sp>
      <p:pic>
        <p:nvPicPr>
          <p:cNvPr id="1026" name="Picture 2" descr="https://www.drupal.org/files/project-images/varbase-total-control-admin-dashboard_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3" y="2259232"/>
            <a:ext cx="4395674" cy="34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ibroediting.files.wordpress.com/2015/11/2-old-admin-p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463" y="2413912"/>
            <a:ext cx="4522599" cy="317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h01-inmotionhosting1.netdna-ssl.com/support/images/stories/edu/ps16/101/login/admin-das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83" y="2729207"/>
            <a:ext cx="5366317" cy="328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3"/>
          <a:stretch/>
        </p:blipFill>
        <p:spPr>
          <a:xfrm>
            <a:off x="4878299" y="1267989"/>
            <a:ext cx="1663683" cy="10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1"/>
    </mc:Choice>
    <mc:Fallback xmlns="">
      <p:transition spd="slow" advTm="4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 flipH="1">
            <a:off x="509492" y="868599"/>
            <a:ext cx="104013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509492" y="239948"/>
            <a:ext cx="9706952" cy="613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C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s-EC" dirty="0"/>
              <a:t>Emprender con CMS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463077" y="2404315"/>
            <a:ext cx="10494130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4800" kern="0" dirty="0">
                <a:solidFill>
                  <a:srgbClr val="404040"/>
                </a:solidFill>
                <a:latin typeface="HelveticaNeueLT Com 35 Th" pitchFamily="34"/>
              </a:rPr>
              <a:t>¿</a:t>
            </a:r>
            <a:r>
              <a:rPr lang="es-EC" sz="4800" kern="0" dirty="0" smtClean="0">
                <a:solidFill>
                  <a:srgbClr val="404040"/>
                </a:solidFill>
                <a:latin typeface="HelveticaNeueLT Com 35 Th" pitchFamily="34"/>
              </a:rPr>
              <a:t>Por qué el mercado demanda CMS?</a:t>
            </a:r>
            <a:endParaRPr lang="es-EC" sz="48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90423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881"/>
    </mc:Choice>
    <mc:Fallback xmlns="">
      <p:transition spd="slow" advTm="4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37823" y="1212351"/>
            <a:ext cx="6544638" cy="70935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509492" y="868599"/>
            <a:ext cx="104013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ítulo 1"/>
          <p:cNvSpPr>
            <a:spLocks noGrp="1"/>
          </p:cNvSpPr>
          <p:nvPr>
            <p:ph type="ctrTitle"/>
          </p:nvPr>
        </p:nvSpPr>
        <p:spPr>
          <a:xfrm>
            <a:off x="412337" y="900493"/>
            <a:ext cx="10595610" cy="959375"/>
          </a:xfrm>
        </p:spPr>
        <p:txBody>
          <a:bodyPr>
            <a:normAutofit/>
          </a:bodyPr>
          <a:lstStyle/>
          <a:p>
            <a:r>
              <a:rPr lang="es-EC" sz="3400" dirty="0" smtClean="0">
                <a:solidFill>
                  <a:schemeClr val="bg1"/>
                </a:solidFill>
                <a:latin typeface="HelveticaNeueLT Com 55 Roman" panose="020B0604020202020204" pitchFamily="34" charset="0"/>
              </a:rPr>
              <a:t>Temores y realidades del cliente</a:t>
            </a:r>
            <a:endParaRPr lang="es-EC" sz="3400" dirty="0">
              <a:solidFill>
                <a:schemeClr val="bg1"/>
              </a:solidFill>
              <a:latin typeface="HelveticaNeueLT Com 55 Roman" panose="020B0604020202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509493" y="2509141"/>
            <a:ext cx="5189585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No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quiere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esperar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509493" y="3113421"/>
            <a:ext cx="5189585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Que se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vea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profesional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09493" y="3717701"/>
            <a:ext cx="5781867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Que lo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pueda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administrar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cualquiera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09492" y="4321981"/>
            <a:ext cx="5781867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Pagar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 lo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menos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posible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09492" y="239948"/>
            <a:ext cx="9706952" cy="613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C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s-EC" dirty="0"/>
              <a:t>Emprender con CMS</a:t>
            </a:r>
            <a:endParaRPr lang="es-EC" dirty="0"/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6291359" y="2447432"/>
            <a:ext cx="5189585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Abandono del </a:t>
            </a:r>
            <a:r>
              <a:rPr lang="es-EC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Webmaster</a:t>
            </a:r>
            <a:endParaRPr lang="es-EC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6291358" y="3082566"/>
            <a:ext cx="5189585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Costos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elevados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6291358" y="3670328"/>
            <a:ext cx="5781867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Incumplimiento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 /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Tiempos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extensos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6291358" y="4321981"/>
            <a:ext cx="5781867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Secuestro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materiales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6291358" y="4854342"/>
            <a:ext cx="5781867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Falta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seguimiento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59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5"/>
    </mc:Choice>
    <mc:Fallback xmlns="">
      <p:transition spd="slow" advTm="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0" grpId="0"/>
      <p:bldP spid="21" grpId="0"/>
      <p:bldP spid="22" grpId="0"/>
      <p:bldP spid="19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s3-eu-west-1.amazonaws.com/unisport-forever-paths/campaign/euro-2016-france/fans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4" y="4022812"/>
            <a:ext cx="11933815" cy="28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cto 11"/>
          <p:cNvCxnSpPr/>
          <p:nvPr/>
        </p:nvCxnSpPr>
        <p:spPr>
          <a:xfrm flipH="1">
            <a:off x="509492" y="868599"/>
            <a:ext cx="104013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509492" y="239948"/>
            <a:ext cx="9706952" cy="613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C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s-EC" dirty="0"/>
              <a:t>Emprender con CMS</a:t>
            </a:r>
            <a:endParaRPr lang="es-EC" dirty="0"/>
          </a:p>
        </p:txBody>
      </p:sp>
      <p:sp>
        <p:nvSpPr>
          <p:cNvPr id="18" name="Título 1"/>
          <p:cNvSpPr>
            <a:spLocks noGrp="1"/>
          </p:cNvSpPr>
          <p:nvPr>
            <p:ph type="ctrTitle"/>
          </p:nvPr>
        </p:nvSpPr>
        <p:spPr>
          <a:xfrm>
            <a:off x="509492" y="897833"/>
            <a:ext cx="10595610" cy="9593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C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55 Roman" panose="020B0604020202020204" pitchFamily="34" charset="0"/>
              </a:rPr>
              <a:t>¿Qué CMS elegir?</a:t>
            </a:r>
            <a:endParaRPr lang="es-EC" sz="3400" dirty="0">
              <a:solidFill>
                <a:schemeClr val="tx1">
                  <a:lumMod val="75000"/>
                  <a:lumOff val="25000"/>
                </a:schemeClr>
              </a:solidFill>
              <a:latin typeface="HelveticaNeueLT Com 55 Roman" panose="020B0604020202020204" pitchFamily="34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55233" y="2552984"/>
            <a:ext cx="10709818" cy="5825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C"/>
            </a:defPPr>
            <a:lvl1pPr marL="457200" indent="-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dirty="0"/>
              <a:t>El que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cumpla</a:t>
            </a:r>
            <a:r>
              <a:rPr lang="en-US" dirty="0"/>
              <a:t> y se </a:t>
            </a:r>
            <a:r>
              <a:rPr lang="en-US" dirty="0" err="1"/>
              <a:t>adapte</a:t>
            </a:r>
            <a:r>
              <a:rPr lang="en-US" dirty="0"/>
              <a:t> con las </a:t>
            </a:r>
            <a:r>
              <a:rPr lang="en-US" dirty="0" err="1"/>
              <a:t>necesidades</a:t>
            </a:r>
            <a:r>
              <a:rPr lang="en-US" dirty="0"/>
              <a:t> del </a:t>
            </a:r>
            <a:r>
              <a:rPr lang="en-US" dirty="0" err="1"/>
              <a:t>cliente</a:t>
            </a:r>
            <a:r>
              <a:rPr lang="en-US" dirty="0"/>
              <a:t>…</a:t>
            </a:r>
          </a:p>
          <a:p>
            <a:endParaRPr lang="es-EC" dirty="0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1146209" y="3731522"/>
            <a:ext cx="9322176" cy="5825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Presente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/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Futuro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0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5"/>
    </mc:Choice>
    <mc:Fallback xmlns="">
      <p:transition spd="slow" advTm="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ágono 15"/>
          <p:cNvSpPr/>
          <p:nvPr/>
        </p:nvSpPr>
        <p:spPr>
          <a:xfrm rot="5400000">
            <a:off x="2570226" y="3982403"/>
            <a:ext cx="1604260" cy="3064982"/>
          </a:xfrm>
          <a:prstGeom prst="homePlate">
            <a:avLst>
              <a:gd name="adj" fmla="val 49375"/>
            </a:avLst>
          </a:prstGeom>
          <a:solidFill>
            <a:schemeClr val="accent1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Pentágono 14"/>
          <p:cNvSpPr/>
          <p:nvPr/>
        </p:nvSpPr>
        <p:spPr>
          <a:xfrm rot="5400000">
            <a:off x="2570226" y="3282679"/>
            <a:ext cx="1604260" cy="3064982"/>
          </a:xfrm>
          <a:prstGeom prst="homePlate">
            <a:avLst>
              <a:gd name="adj" fmla="val 49375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Pentágono 13"/>
          <p:cNvSpPr/>
          <p:nvPr/>
        </p:nvSpPr>
        <p:spPr>
          <a:xfrm rot="5400000">
            <a:off x="2570226" y="2534222"/>
            <a:ext cx="1604260" cy="3064982"/>
          </a:xfrm>
          <a:prstGeom prst="homePlate">
            <a:avLst>
              <a:gd name="adj" fmla="val 49375"/>
            </a:avLst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Pentágono 12"/>
          <p:cNvSpPr/>
          <p:nvPr/>
        </p:nvSpPr>
        <p:spPr>
          <a:xfrm rot="5400000">
            <a:off x="2570226" y="1824629"/>
            <a:ext cx="1604260" cy="3064982"/>
          </a:xfrm>
          <a:prstGeom prst="homePlate">
            <a:avLst>
              <a:gd name="adj" fmla="val 49375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Pentágono 10"/>
          <p:cNvSpPr/>
          <p:nvPr/>
        </p:nvSpPr>
        <p:spPr>
          <a:xfrm rot="5400000">
            <a:off x="2673015" y="1111583"/>
            <a:ext cx="1398681" cy="3064982"/>
          </a:xfrm>
          <a:prstGeom prst="homePlate">
            <a:avLst>
              <a:gd name="adj" fmla="val 49375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9492" y="341549"/>
            <a:ext cx="10595610" cy="6131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s-EC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¿Qué necesitamos?</a:t>
            </a:r>
            <a:endParaRPr lang="es-EC" sz="3400" dirty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09492" y="970200"/>
            <a:ext cx="104013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entágono 7"/>
          <p:cNvSpPr/>
          <p:nvPr/>
        </p:nvSpPr>
        <p:spPr>
          <a:xfrm>
            <a:off x="4904848" y="1944730"/>
            <a:ext cx="2597726" cy="71168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Pentágono 16"/>
          <p:cNvSpPr/>
          <p:nvPr/>
        </p:nvSpPr>
        <p:spPr>
          <a:xfrm>
            <a:off x="4933268" y="2681111"/>
            <a:ext cx="3397826" cy="677165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Pentágono 17"/>
          <p:cNvSpPr/>
          <p:nvPr/>
        </p:nvSpPr>
        <p:spPr>
          <a:xfrm>
            <a:off x="4904848" y="3363692"/>
            <a:ext cx="4270662" cy="71168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Pentágono 18"/>
          <p:cNvSpPr/>
          <p:nvPr/>
        </p:nvSpPr>
        <p:spPr>
          <a:xfrm>
            <a:off x="4904847" y="4089430"/>
            <a:ext cx="5081153" cy="72573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Pentágono 19"/>
          <p:cNvSpPr/>
          <p:nvPr/>
        </p:nvSpPr>
        <p:spPr>
          <a:xfrm>
            <a:off x="4904830" y="4823831"/>
            <a:ext cx="6005945" cy="711682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4946422" y="2041397"/>
            <a:ext cx="236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solidFill>
                  <a:srgbClr val="464646"/>
                </a:solidFill>
              </a:rPr>
              <a:t>LA DIRECCIÓN</a:t>
            </a:r>
            <a:endParaRPr lang="es-EC" sz="2800" dirty="0">
              <a:solidFill>
                <a:srgbClr val="464646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933267" y="2737171"/>
            <a:ext cx="32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solidFill>
                  <a:schemeClr val="bg1"/>
                </a:solidFill>
              </a:rPr>
              <a:t>LAS INSTALACIONES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946422" y="3459598"/>
            <a:ext cx="421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solidFill>
                  <a:schemeClr val="bg1"/>
                </a:solidFill>
              </a:rPr>
              <a:t>MOTOR DE TU NEGOCIO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946422" y="4168477"/>
            <a:ext cx="451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solidFill>
                  <a:schemeClr val="bg1"/>
                </a:solidFill>
              </a:rPr>
              <a:t>LA IMAGEN Y DISTRIBUICIÓN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946422" y="4907777"/>
            <a:ext cx="542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solidFill>
                  <a:schemeClr val="bg1"/>
                </a:solidFill>
              </a:rPr>
              <a:t>POTENCIA EL SERVICIO AL CLIENTE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190758" y="5582803"/>
            <a:ext cx="23631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600" dirty="0" smtClean="0">
                <a:solidFill>
                  <a:schemeClr val="bg1"/>
                </a:solidFill>
              </a:rPr>
              <a:t>PLUGINS</a:t>
            </a:r>
            <a:endParaRPr lang="es-EC" sz="2600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190758" y="4905114"/>
            <a:ext cx="23631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600" dirty="0" smtClean="0">
                <a:solidFill>
                  <a:schemeClr val="bg1"/>
                </a:solidFill>
              </a:rPr>
              <a:t>THEMES</a:t>
            </a:r>
            <a:endParaRPr lang="es-EC" sz="2600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190758" y="3353509"/>
            <a:ext cx="23631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600" dirty="0" smtClean="0">
                <a:solidFill>
                  <a:schemeClr val="bg1"/>
                </a:solidFill>
              </a:rPr>
              <a:t>HOSTING</a:t>
            </a:r>
            <a:endParaRPr lang="es-EC" sz="2600" dirty="0">
              <a:solidFill>
                <a:schemeClr val="bg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190759" y="2300571"/>
            <a:ext cx="23631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600" dirty="0" smtClean="0">
                <a:solidFill>
                  <a:srgbClr val="464646"/>
                </a:solidFill>
              </a:rPr>
              <a:t>DOMINIO</a:t>
            </a:r>
            <a:endParaRPr lang="es-EC" sz="2600" dirty="0">
              <a:solidFill>
                <a:srgbClr val="464646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190758" y="4187180"/>
            <a:ext cx="23631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600" dirty="0" smtClean="0">
                <a:solidFill>
                  <a:schemeClr val="bg1"/>
                </a:solidFill>
              </a:rPr>
              <a:t>CMS</a:t>
            </a:r>
            <a:endParaRPr lang="es-EC" sz="2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79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31"/>
    </mc:Choice>
    <mc:Fallback xmlns="">
      <p:transition spd="slow" advTm="19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3" grpId="0" animBg="1"/>
      <p:bldP spid="11" grpId="0" animBg="1"/>
      <p:bldP spid="2" grpId="0"/>
      <p:bldP spid="8" grpId="0" animBg="1"/>
      <p:bldP spid="17" grpId="0" animBg="1"/>
      <p:bldP spid="18" grpId="0" animBg="1"/>
      <p:bldP spid="19" grpId="0" animBg="1"/>
      <p:bldP spid="20" grpId="0" animBg="1"/>
      <p:bldP spid="1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/>
          <p:cNvCxnSpPr/>
          <p:nvPr/>
        </p:nvCxnSpPr>
        <p:spPr>
          <a:xfrm flipH="1">
            <a:off x="509494" y="868597"/>
            <a:ext cx="10401300" cy="0"/>
          </a:xfrm>
          <a:prstGeom prst="straightConnector1">
            <a:avLst/>
          </a:prstGeom>
          <a:noFill/>
          <a:ln w="19046" cap="flat">
            <a:solidFill>
              <a:srgbClr val="A6A6A6"/>
            </a:solidFill>
            <a:prstDash val="solid"/>
            <a:miter/>
          </a:ln>
        </p:spPr>
      </p:cxnSp>
      <p:sp>
        <p:nvSpPr>
          <p:cNvPr id="4" name="Título 1"/>
          <p:cNvSpPr txBox="1">
            <a:spLocks noGrp="1"/>
          </p:cNvSpPr>
          <p:nvPr>
            <p:ph type="ctrTitle"/>
          </p:nvPr>
        </p:nvSpPr>
        <p:spPr>
          <a:xfrm>
            <a:off x="509494" y="239947"/>
            <a:ext cx="9706950" cy="6131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s-EC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Beneficios de un CMS</a:t>
            </a:r>
            <a:endParaRPr lang="es-EC" sz="3400" dirty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  <p:sp>
        <p:nvSpPr>
          <p:cNvPr id="6" name="CuadroTexto 11"/>
          <p:cNvSpPr txBox="1"/>
          <p:nvPr/>
        </p:nvSpPr>
        <p:spPr>
          <a:xfrm>
            <a:off x="7913492" y="1424903"/>
            <a:ext cx="2607900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b="0" i="0" u="none" strike="noStrike" kern="1200" cap="none" spc="0" baseline="0" dirty="0" smtClean="0">
                <a:solidFill>
                  <a:srgbClr val="404040"/>
                </a:solidFill>
                <a:uFillTx/>
                <a:latin typeface="HelveticaNeueLT Com 35 Th" pitchFamily="34"/>
              </a:rPr>
              <a:t>Cuota de Mercado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8" name="CuadroTexto 11"/>
          <p:cNvSpPr txBox="1"/>
          <p:nvPr/>
        </p:nvSpPr>
        <p:spPr>
          <a:xfrm>
            <a:off x="2339279" y="1405924"/>
            <a:ext cx="2534328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dirty="0" smtClean="0">
                <a:solidFill>
                  <a:srgbClr val="404040"/>
                </a:solidFill>
                <a:latin typeface="HelveticaNeueLT Com 35 Th" pitchFamily="34"/>
              </a:rPr>
              <a:t>Costos más bajos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339279" y="4937647"/>
            <a:ext cx="2587971" cy="5770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b="0" i="0" u="none" strike="noStrike" kern="1200" cap="none" spc="0" baseline="0" dirty="0" smtClean="0">
                <a:solidFill>
                  <a:srgbClr val="404040"/>
                </a:solidFill>
                <a:uFillTx/>
                <a:latin typeface="HelveticaNeueLT Com 35 Th" pitchFamily="34"/>
              </a:rPr>
              <a:t>Fácil</a:t>
            </a:r>
            <a:r>
              <a:rPr lang="es-EC" sz="2400" b="0" i="0" u="none" strike="noStrike" kern="1200" cap="none" spc="0" dirty="0" smtClean="0">
                <a:solidFill>
                  <a:srgbClr val="404040"/>
                </a:solidFill>
                <a:uFillTx/>
                <a:latin typeface="HelveticaNeueLT Com 35 Th" pitchFamily="34"/>
              </a:rPr>
              <a:t> aprendizaje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339279" y="3193611"/>
            <a:ext cx="2842772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kern="0" dirty="0" smtClean="0">
                <a:solidFill>
                  <a:srgbClr val="404040"/>
                </a:solidFill>
                <a:latin typeface="HelveticaNeueLT Com 35 Th" pitchFamily="34"/>
              </a:rPr>
              <a:t>Mejor tiempo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7913492" y="3228235"/>
            <a:ext cx="1935090" cy="5770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dirty="0" smtClean="0">
                <a:solidFill>
                  <a:srgbClr val="404040"/>
                </a:solidFill>
                <a:latin typeface="HelveticaNeueLT Com 35 Th" pitchFamily="34"/>
              </a:rPr>
              <a:t>Escalables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27" y="1221499"/>
            <a:ext cx="1053664" cy="1053664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7913492" y="4962317"/>
            <a:ext cx="1935090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dirty="0" smtClean="0">
                <a:solidFill>
                  <a:srgbClr val="404040"/>
                </a:solidFill>
                <a:latin typeface="HelveticaNeueLT Com 35 Th" pitchFamily="34"/>
              </a:rPr>
              <a:t>Comunidad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0" y="2988404"/>
            <a:ext cx="1056746" cy="10567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44" y="2988404"/>
            <a:ext cx="1056747" cy="105674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0" y="1219696"/>
            <a:ext cx="1056746" cy="105674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5426" y="4738475"/>
            <a:ext cx="1053665" cy="105366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28" y="4735392"/>
            <a:ext cx="1056748" cy="10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3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5"/>
    </mc:Choice>
    <mc:Fallback xmlns="">
      <p:transition spd="slow" advTm="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7" grpId="0"/>
      <p:bldP spid="26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/>
          <p:cNvCxnSpPr/>
          <p:nvPr/>
        </p:nvCxnSpPr>
        <p:spPr>
          <a:xfrm flipH="1">
            <a:off x="509494" y="868597"/>
            <a:ext cx="10401300" cy="0"/>
          </a:xfrm>
          <a:prstGeom prst="straightConnector1">
            <a:avLst/>
          </a:prstGeom>
          <a:noFill/>
          <a:ln w="19046" cap="flat">
            <a:solidFill>
              <a:srgbClr val="A6A6A6"/>
            </a:solidFill>
            <a:prstDash val="solid"/>
            <a:miter/>
          </a:ln>
        </p:spPr>
      </p:cxnSp>
      <p:sp>
        <p:nvSpPr>
          <p:cNvPr id="4" name="Título 1"/>
          <p:cNvSpPr txBox="1">
            <a:spLocks noGrp="1"/>
          </p:cNvSpPr>
          <p:nvPr>
            <p:ph type="ctrTitle"/>
          </p:nvPr>
        </p:nvSpPr>
        <p:spPr>
          <a:xfrm>
            <a:off x="509494" y="239947"/>
            <a:ext cx="9706950" cy="6131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s-EC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Desventajas de un CMS</a:t>
            </a:r>
            <a:endParaRPr lang="es-EC" sz="3400" dirty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  <p:sp>
        <p:nvSpPr>
          <p:cNvPr id="6" name="CuadroTexto 11"/>
          <p:cNvSpPr txBox="1"/>
          <p:nvPr/>
        </p:nvSpPr>
        <p:spPr>
          <a:xfrm>
            <a:off x="7913492" y="2150116"/>
            <a:ext cx="2607900" cy="5770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b="0" i="0" u="none" strike="noStrike" kern="1200" cap="none" spc="0" baseline="0" dirty="0" smtClean="0">
                <a:solidFill>
                  <a:srgbClr val="404040"/>
                </a:solidFill>
                <a:uFillTx/>
                <a:latin typeface="HelveticaNeueLT Com 35 Th" pitchFamily="34"/>
              </a:rPr>
              <a:t>Soporte Técnico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8" name="CuadroTexto 11"/>
          <p:cNvSpPr txBox="1"/>
          <p:nvPr/>
        </p:nvSpPr>
        <p:spPr>
          <a:xfrm>
            <a:off x="2339278" y="2131137"/>
            <a:ext cx="314712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dirty="0" smtClean="0">
                <a:solidFill>
                  <a:srgbClr val="404040"/>
                </a:solidFill>
                <a:latin typeface="HelveticaNeueLT Com 35 Th" pitchFamily="34"/>
              </a:rPr>
              <a:t>Recursos del Servidor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339279" y="3918824"/>
            <a:ext cx="3472942" cy="5770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kern="0" dirty="0" smtClean="0">
                <a:solidFill>
                  <a:srgbClr val="404040"/>
                </a:solidFill>
                <a:latin typeface="HelveticaNeueLT Com 35 Th" pitchFamily="34"/>
              </a:rPr>
              <a:t>Código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5A636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68" y="1944909"/>
            <a:ext cx="1055467" cy="10554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5A636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41" y="1928101"/>
            <a:ext cx="1055750" cy="105575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7913492" y="3918824"/>
            <a:ext cx="3472942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kern="0" dirty="0" smtClean="0">
                <a:solidFill>
                  <a:srgbClr val="404040"/>
                </a:solidFill>
                <a:latin typeface="HelveticaNeueLT Com 35 Th" pitchFamily="34"/>
              </a:rPr>
              <a:t>Mantenimiento de código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5A636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42" y="3659110"/>
            <a:ext cx="1055750" cy="105575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636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28" y="3713615"/>
            <a:ext cx="1056748" cy="10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5"/>
    </mc:Choice>
    <mc:Fallback xmlns="">
      <p:transition spd="slow" advTm="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/>
          <p:cNvCxnSpPr/>
          <p:nvPr/>
        </p:nvCxnSpPr>
        <p:spPr>
          <a:xfrm flipH="1">
            <a:off x="509494" y="868597"/>
            <a:ext cx="10401300" cy="0"/>
          </a:xfrm>
          <a:prstGeom prst="straightConnector1">
            <a:avLst/>
          </a:prstGeom>
          <a:noFill/>
          <a:ln w="19046" cap="flat">
            <a:solidFill>
              <a:srgbClr val="A6A6A6"/>
            </a:solidFill>
            <a:prstDash val="solid"/>
            <a:miter/>
          </a:ln>
        </p:spPr>
      </p:cxnSp>
      <p:sp>
        <p:nvSpPr>
          <p:cNvPr id="4" name="Título 1"/>
          <p:cNvSpPr txBox="1">
            <a:spLocks noGrp="1"/>
          </p:cNvSpPr>
          <p:nvPr>
            <p:ph type="ctrTitle"/>
          </p:nvPr>
        </p:nvSpPr>
        <p:spPr>
          <a:xfrm>
            <a:off x="509494" y="239947"/>
            <a:ext cx="9706950" cy="6131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s-EC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Mitos sobre CMS</a:t>
            </a:r>
            <a:endParaRPr lang="es-EC" sz="3400" dirty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  <p:sp>
        <p:nvSpPr>
          <p:cNvPr id="6" name="CuadroTexto 11"/>
          <p:cNvSpPr txBox="1"/>
          <p:nvPr/>
        </p:nvSpPr>
        <p:spPr>
          <a:xfrm>
            <a:off x="7776859" y="1424903"/>
            <a:ext cx="2607900" cy="5770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dirty="0" smtClean="0">
                <a:solidFill>
                  <a:srgbClr val="404040"/>
                </a:solidFill>
                <a:latin typeface="HelveticaNeueLT Com 35 Th" pitchFamily="34"/>
              </a:rPr>
              <a:t>No son seguros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8" name="CuadroTexto 11"/>
          <p:cNvSpPr txBox="1"/>
          <p:nvPr/>
        </p:nvSpPr>
        <p:spPr>
          <a:xfrm>
            <a:off x="2234179" y="1405924"/>
            <a:ext cx="2999976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kern="0" dirty="0" smtClean="0">
                <a:solidFill>
                  <a:srgbClr val="404040"/>
                </a:solidFill>
                <a:latin typeface="HelveticaNeueLT Com 35 Th" pitchFamily="34"/>
              </a:rPr>
              <a:t>No necesita inversión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34179" y="4937647"/>
            <a:ext cx="3152873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b="0" i="0" u="none" strike="noStrike" kern="1200" cap="none" spc="0" baseline="0" dirty="0" smtClean="0">
                <a:solidFill>
                  <a:srgbClr val="404040"/>
                </a:solidFill>
                <a:uFillTx/>
                <a:latin typeface="HelveticaNeueLT Com 35 Th" pitchFamily="34"/>
              </a:rPr>
              <a:t>No necesita actualizar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234178" y="3193611"/>
            <a:ext cx="3641107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kern="0" dirty="0" smtClean="0">
                <a:solidFill>
                  <a:srgbClr val="404040"/>
                </a:solidFill>
                <a:latin typeface="HelveticaNeueLT Com 35 Th" pitchFamily="34"/>
              </a:rPr>
              <a:t>No necesita mucho tiempo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7776859" y="3228235"/>
            <a:ext cx="2606318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dirty="0" smtClean="0">
                <a:solidFill>
                  <a:srgbClr val="404040"/>
                </a:solidFill>
                <a:latin typeface="HelveticaNeueLT Com 35 Th" pitchFamily="34"/>
              </a:rPr>
              <a:t>Son todos iguales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776858" y="4962317"/>
            <a:ext cx="3647887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dirty="0" smtClean="0">
                <a:solidFill>
                  <a:srgbClr val="404040"/>
                </a:solidFill>
                <a:latin typeface="HelveticaNeueLT Com 35 Th" pitchFamily="34"/>
              </a:rPr>
              <a:t>No hay que tocar código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5A636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0" y="2988404"/>
            <a:ext cx="1056746" cy="10567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5A636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29" y="1241416"/>
            <a:ext cx="1056746" cy="10567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5A636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68" y="4847803"/>
            <a:ext cx="1056748" cy="1056748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889129" y="4747448"/>
            <a:ext cx="1076068" cy="1076068"/>
            <a:chOff x="2950527" y="2121133"/>
            <a:chExt cx="1076068" cy="1076068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5A636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255" y="2301792"/>
              <a:ext cx="686612" cy="686612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5A636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64763">
              <a:off x="2950527" y="2121133"/>
              <a:ext cx="1076068" cy="1076068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5A636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11" y="1178050"/>
            <a:ext cx="1102078" cy="110207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5A636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68" y="2988986"/>
            <a:ext cx="1056164" cy="10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5"/>
    </mc:Choice>
    <mc:Fallback xmlns="">
      <p:transition spd="slow" advTm="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7" grpId="0"/>
      <p:bldP spid="26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H="1">
            <a:off x="509492" y="868599"/>
            <a:ext cx="104013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ítulo 1"/>
          <p:cNvSpPr txBox="1">
            <a:spLocks/>
          </p:cNvSpPr>
          <p:nvPr/>
        </p:nvSpPr>
        <p:spPr>
          <a:xfrm>
            <a:off x="509492" y="239948"/>
            <a:ext cx="9706952" cy="613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s-EC" dirty="0" smtClean="0"/>
              <a:t>Servicios</a:t>
            </a:r>
            <a:endParaRPr lang="es-EC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91058" y="3905137"/>
            <a:ext cx="2926315" cy="11191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C"/>
            </a:defPPr>
            <a:lvl1pPr marL="457200" indent="-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dirty="0" err="1" smtClean="0">
                <a:latin typeface="HelveticaNeueLT Com 35 Th" panose="020B0403020202020204" pitchFamily="34" charset="0"/>
              </a:rPr>
              <a:t>Centrarnos</a:t>
            </a:r>
            <a:r>
              <a:rPr lang="en-US" dirty="0">
                <a:latin typeface="HelveticaNeueLT Com 35 Th" panose="020B0403020202020204" pitchFamily="34" charset="0"/>
              </a:rPr>
              <a:t> </a:t>
            </a:r>
            <a:r>
              <a:rPr lang="en-US" dirty="0" err="1" smtClean="0">
                <a:latin typeface="HelveticaNeueLT Com 35 Th" panose="020B0403020202020204" pitchFamily="34" charset="0"/>
              </a:rPr>
              <a:t>en</a:t>
            </a:r>
            <a:r>
              <a:rPr lang="en-US" dirty="0" smtClean="0">
                <a:latin typeface="HelveticaNeueLT Com 35 Th" panose="020B0403020202020204" pitchFamily="34" charset="0"/>
              </a:rPr>
              <a:t> el</a:t>
            </a:r>
          </a:p>
          <a:p>
            <a:pPr marL="0" indent="0">
              <a:buNone/>
            </a:pPr>
            <a:r>
              <a:rPr lang="en-US" dirty="0" err="1" smtClean="0">
                <a:latin typeface="HelveticaNeueLT Com 35 Th" panose="020B0403020202020204" pitchFamily="34" charset="0"/>
              </a:rPr>
              <a:t>Servicio</a:t>
            </a:r>
            <a:r>
              <a:rPr lang="en-US" dirty="0" smtClean="0">
                <a:latin typeface="HelveticaNeueLT Com 35 Th" panose="020B0403020202020204" pitchFamily="34" charset="0"/>
              </a:rPr>
              <a:t> </a:t>
            </a:r>
            <a:r>
              <a:rPr lang="en-US" dirty="0">
                <a:latin typeface="HelveticaNeueLT Com 35 Th" panose="020B0403020202020204" pitchFamily="34" charset="0"/>
              </a:rPr>
              <a:t>al </a:t>
            </a:r>
            <a:r>
              <a:rPr lang="en-US" dirty="0" err="1" smtClean="0">
                <a:latin typeface="HelveticaNeueLT Com 35 Th" panose="020B0403020202020204" pitchFamily="34" charset="0"/>
              </a:rPr>
              <a:t>Cliente</a:t>
            </a:r>
            <a:endParaRPr lang="en-US" dirty="0">
              <a:latin typeface="HelveticaNeueLT Com 35 Th" panose="020B0403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438180" y="3136118"/>
            <a:ext cx="5189585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C"/>
            </a:defPPr>
            <a:lvl1pPr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35 Th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Fidelizar</a:t>
            </a:r>
            <a:endParaRPr lang="en-US" dirty="0"/>
          </a:p>
          <a:p>
            <a:endParaRPr lang="es-EC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38180" y="5302881"/>
            <a:ext cx="5189585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C"/>
            </a:defPPr>
            <a:lvl1pPr marL="457200" indent="-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dirty="0" err="1">
                <a:latin typeface="HelveticaNeueLT Com 35 Th" panose="020B0403020202020204" pitchFamily="34" charset="0"/>
              </a:rPr>
              <a:t>Soporte</a:t>
            </a:r>
            <a:r>
              <a:rPr lang="en-US" dirty="0">
                <a:latin typeface="HelveticaNeueLT Com 35 Th" panose="020B0403020202020204" pitchFamily="34" charset="0"/>
              </a:rPr>
              <a:t> </a:t>
            </a:r>
            <a:r>
              <a:rPr lang="en-US" dirty="0" err="1">
                <a:latin typeface="HelveticaNeueLT Com 35 Th" panose="020B0403020202020204" pitchFamily="34" charset="0"/>
              </a:rPr>
              <a:t>permanente</a:t>
            </a:r>
            <a:endParaRPr lang="en-US" dirty="0">
              <a:latin typeface="HelveticaNeueLT Com 35 Th" panose="020B0403020202020204" pitchFamily="34" charset="0"/>
            </a:endParaRPr>
          </a:p>
          <a:p>
            <a:endParaRPr lang="es-EC" dirty="0">
              <a:latin typeface="HelveticaNeueLT Com 35 Th" panose="020B040302020202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427114" y="4032941"/>
            <a:ext cx="6197842" cy="674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C"/>
            </a:defPPr>
            <a:lvl1pPr marL="457200" indent="-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dirty="0" err="1">
                <a:latin typeface="HelveticaNeueLT Com 35 Th" panose="020B0403020202020204" pitchFamily="34" charset="0"/>
              </a:rPr>
              <a:t>Solucionar</a:t>
            </a:r>
            <a:r>
              <a:rPr lang="en-US" dirty="0">
                <a:latin typeface="HelveticaNeueLT Com 35 Th" panose="020B0403020202020204" pitchFamily="34" charset="0"/>
              </a:rPr>
              <a:t> </a:t>
            </a:r>
            <a:r>
              <a:rPr lang="en-US" dirty="0" err="1" smtClean="0">
                <a:latin typeface="HelveticaNeueLT Com 35 Th" panose="020B0403020202020204" pitchFamily="34" charset="0"/>
              </a:rPr>
              <a:t>problemas</a:t>
            </a:r>
            <a:endParaRPr lang="en-US" dirty="0">
              <a:latin typeface="HelveticaNeueLT Com 35 Th" panose="020B0403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HelveticaNeueLT Com 35 Th" panose="020B0403020202020204" pitchFamily="34" charset="0"/>
              </a:rPr>
              <a:t>técnicos</a:t>
            </a:r>
            <a:r>
              <a:rPr lang="en-US" dirty="0" smtClean="0">
                <a:latin typeface="HelveticaNeueLT Com 35 Th" panose="020B0403020202020204" pitchFamily="34" charset="0"/>
              </a:rPr>
              <a:t> </a:t>
            </a:r>
            <a:r>
              <a:rPr lang="en-US" dirty="0" smtClean="0">
                <a:latin typeface="HelveticaNeueLT Com 35 Th" panose="020B0403020202020204" pitchFamily="34" charset="0"/>
              </a:rPr>
              <a:t>y </a:t>
            </a:r>
            <a:r>
              <a:rPr lang="en-US" dirty="0">
                <a:latin typeface="HelveticaNeueLT Com 35 Th" panose="020B0403020202020204" pitchFamily="34" charset="0"/>
              </a:rPr>
              <a:t>de </a:t>
            </a:r>
            <a:r>
              <a:rPr lang="en-US" dirty="0" smtClean="0">
                <a:latin typeface="HelveticaNeueLT Com 35 Th" panose="020B0403020202020204" pitchFamily="34" charset="0"/>
              </a:rPr>
              <a:t>marketing</a:t>
            </a:r>
            <a:endParaRPr lang="en-US" dirty="0">
              <a:latin typeface="HelveticaNeueLT Com 35 Th" panose="020B0403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427114" y="2239295"/>
            <a:ext cx="5189585" cy="6659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C"/>
            </a:defPPr>
            <a:lvl1pPr marL="457200" indent="-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dirty="0" err="1">
                <a:latin typeface="HelveticaNeueLT Com 35 Th" panose="020B0403020202020204" pitchFamily="34" charset="0"/>
              </a:rPr>
              <a:t>Ofrecer</a:t>
            </a:r>
            <a:r>
              <a:rPr lang="en-US" dirty="0">
                <a:latin typeface="HelveticaNeueLT Com 35 Th" panose="020B0403020202020204" pitchFamily="34" charset="0"/>
              </a:rPr>
              <a:t> </a:t>
            </a:r>
            <a:r>
              <a:rPr lang="en-US" dirty="0" err="1">
                <a:latin typeface="HelveticaNeueLT Com 35 Th" panose="020B0403020202020204" pitchFamily="34" charset="0"/>
              </a:rPr>
              <a:t>más</a:t>
            </a:r>
            <a:r>
              <a:rPr lang="en-US" dirty="0">
                <a:latin typeface="HelveticaNeueLT Com 35 Th" panose="020B0403020202020204" pitchFamily="34" charset="0"/>
              </a:rPr>
              <a:t> </a:t>
            </a:r>
            <a:r>
              <a:rPr lang="en-US" dirty="0" err="1" smtClean="0">
                <a:latin typeface="HelveticaNeueLT Com 35 Th" panose="020B0403020202020204" pitchFamily="34" charset="0"/>
              </a:rPr>
              <a:t>servicios</a:t>
            </a:r>
            <a:endParaRPr lang="en-US" dirty="0">
              <a:latin typeface="HelveticaNeueLT Com 35 Th" panose="020B040302020202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427115" y="1342472"/>
            <a:ext cx="5189585" cy="6659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C"/>
            </a:defPPr>
            <a:lvl1pPr marL="457200" indent="-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dirty="0" err="1">
                <a:latin typeface="HelveticaNeueLT Com 35 Th" panose="020B0403020202020204" pitchFamily="34" charset="0"/>
              </a:rPr>
              <a:t>Preguntar</a:t>
            </a:r>
            <a:r>
              <a:rPr lang="en-US" dirty="0">
                <a:latin typeface="HelveticaNeueLT Com 35 Th" panose="020B0403020202020204" pitchFamily="34" charset="0"/>
              </a:rPr>
              <a:t> </a:t>
            </a:r>
            <a:r>
              <a:rPr lang="en-US" dirty="0" err="1">
                <a:latin typeface="HelveticaNeueLT Com 35 Th" panose="020B0403020202020204" pitchFamily="34" charset="0"/>
              </a:rPr>
              <a:t>necesidades</a:t>
            </a:r>
            <a:endParaRPr lang="en-US" dirty="0">
              <a:latin typeface="HelveticaNeueLT Com 35 Th" panose="020B0403020202020204" pitchFamily="34" charset="0"/>
            </a:endParaRPr>
          </a:p>
          <a:p>
            <a:endParaRPr lang="es-EC" dirty="0">
              <a:latin typeface="HelveticaNeueLT Com 35 Th" panose="020B0403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146921" y="1583554"/>
            <a:ext cx="2105434" cy="2105434"/>
            <a:chOff x="5996606" y="2933973"/>
            <a:chExt cx="1588069" cy="1588069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5A636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641" y="3097008"/>
              <a:ext cx="1261998" cy="1261998"/>
            </a:xfrm>
            <a:prstGeom prst="rect">
              <a:avLst/>
            </a:prstGeom>
          </p:spPr>
        </p:pic>
        <p:sp>
          <p:nvSpPr>
            <p:cNvPr id="14" name="Rectángulo redondeado 13"/>
            <p:cNvSpPr/>
            <p:nvPr/>
          </p:nvSpPr>
          <p:spPr>
            <a:xfrm>
              <a:off x="5996606" y="2933973"/>
              <a:ext cx="1588069" cy="1588069"/>
            </a:xfrm>
            <a:prstGeom prst="roundRect">
              <a:avLst>
                <a:gd name="adj" fmla="val 11955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7" name="Cheurón 26"/>
          <p:cNvSpPr/>
          <p:nvPr/>
        </p:nvSpPr>
        <p:spPr>
          <a:xfrm>
            <a:off x="4487638" y="2239295"/>
            <a:ext cx="704193" cy="69618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7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1"/>
    </mc:Choice>
    <mc:Fallback xmlns="">
      <p:transition spd="slow" advTm="4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 flipH="1">
            <a:off x="509492" y="868599"/>
            <a:ext cx="104013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ítulo 1"/>
          <p:cNvSpPr txBox="1">
            <a:spLocks/>
          </p:cNvSpPr>
          <p:nvPr/>
        </p:nvSpPr>
        <p:spPr>
          <a:xfrm>
            <a:off x="509492" y="239948"/>
            <a:ext cx="9706952" cy="613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C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s-EC" dirty="0"/>
              <a:t>La 1º página web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5304" b="4545"/>
          <a:stretch/>
        </p:blipFill>
        <p:spPr>
          <a:xfrm>
            <a:off x="509492" y="1080656"/>
            <a:ext cx="10093036" cy="511820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359701" y="5561507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65 Md" panose="020B0604020202020204" pitchFamily="34" charset="0"/>
              </a:rPr>
              <a:t>1991</a:t>
            </a:r>
            <a:endParaRPr lang="es-EC" sz="2800" dirty="0">
              <a:latin typeface="HelveticaNeueLT Com 65 Md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5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5"/>
    </mc:Choice>
    <mc:Fallback xmlns="">
      <p:transition spd="slow" advTm="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 flipH="1">
            <a:off x="509492" y="868599"/>
            <a:ext cx="104013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509492" y="239948"/>
            <a:ext cx="9706952" cy="613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C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s-EC" dirty="0"/>
              <a:t>Emprender con CMS</a:t>
            </a:r>
          </a:p>
        </p:txBody>
      </p:sp>
      <p:sp>
        <p:nvSpPr>
          <p:cNvPr id="18" name="Título 1"/>
          <p:cNvSpPr>
            <a:spLocks noGrp="1"/>
          </p:cNvSpPr>
          <p:nvPr>
            <p:ph type="ctrTitle"/>
          </p:nvPr>
        </p:nvSpPr>
        <p:spPr>
          <a:xfrm>
            <a:off x="509492" y="897833"/>
            <a:ext cx="10595610" cy="959375"/>
          </a:xfrm>
        </p:spPr>
        <p:txBody>
          <a:bodyPr>
            <a:normAutofit/>
          </a:bodyPr>
          <a:lstStyle/>
          <a:p>
            <a:r>
              <a:rPr lang="es-EC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55 Roman" panose="020B0604020202020204" pitchFamily="34" charset="0"/>
              </a:rPr>
              <a:t>¿Programar o instalar CMS?</a:t>
            </a:r>
            <a:endParaRPr lang="es-EC" sz="3400" dirty="0">
              <a:solidFill>
                <a:schemeClr val="tx1">
                  <a:lumMod val="75000"/>
                  <a:lumOff val="25000"/>
                </a:schemeClr>
              </a:solidFill>
              <a:latin typeface="HelveticaNeueLT Com 55 Roman" panose="020B060402020202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93006" y="2246173"/>
            <a:ext cx="3932285" cy="635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s-EC" sz="2800" dirty="0" smtClean="0">
                <a:solidFill>
                  <a:srgbClr val="758AA7"/>
                </a:solidFill>
                <a:latin typeface="HelveticaNeueLT Com 65 Md" panose="020B0604020202020204" pitchFamily="34" charset="0"/>
              </a:rPr>
              <a:t>Programar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6853479" y="2246173"/>
            <a:ext cx="3932285" cy="635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800" dirty="0" smtClean="0">
                <a:solidFill>
                  <a:srgbClr val="758AA7"/>
                </a:solidFill>
                <a:latin typeface="HelveticaNeueLT Com 65 Md" panose="020B0604020202020204" pitchFamily="34" charset="0"/>
              </a:rPr>
              <a:t>CMS</a:t>
            </a:r>
            <a:endParaRPr lang="es-EC" sz="2800" dirty="0">
              <a:solidFill>
                <a:srgbClr val="758AA7"/>
              </a:solidFill>
              <a:latin typeface="HelveticaNeueLT Com 65 Md" panose="020B0604020202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509492" y="2988428"/>
            <a:ext cx="5189585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Necesita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tiempo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 de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desarrollo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25 UltLt" panose="020B0303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25 UltLt" panose="020B0303020202020204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509492" y="3621236"/>
            <a:ext cx="5419532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Programador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 /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Diseñador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gráfico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25 UltLt" panose="020B0303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25 UltLt" panose="020B0303020202020204" pitchFamily="34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09492" y="4322274"/>
            <a:ext cx="5781867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Control del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código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25 UltLt" panose="020B0303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25 UltLt" panose="020B0303020202020204" pitchFamily="34" charset="0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09492" y="4986711"/>
            <a:ext cx="5781867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Mayor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optimización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25 UltLt" panose="020B0303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25 UltLt" panose="020B0303020202020204" pitchFamily="34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291359" y="2982542"/>
            <a:ext cx="4238283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Rápida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implementación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25 UltLt" panose="020B0303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25 UltLt" panose="020B0303020202020204" pitchFamily="34" charset="0"/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6291359" y="3615350"/>
            <a:ext cx="4238283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Implementador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25 UltLt" panose="020B0303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25 UltLt" panose="020B0303020202020204" pitchFamily="34" charset="0"/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6291358" y="4316388"/>
            <a:ext cx="5382821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Mucha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basura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 (themes/plugins)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25 UltLt" panose="020B0303020202020204" pitchFamily="34" charset="0"/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291359" y="4980825"/>
            <a:ext cx="4981766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Mayor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riesgo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bajo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</a:rPr>
              <a:t>rendimiento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25 UltLt" panose="020B0303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Com 25 UltLt" panose="020B03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7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5"/>
    </mc:Choice>
    <mc:Fallback xmlns="">
      <p:transition spd="slow" advTm="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9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H="1">
            <a:off x="509492" y="868599"/>
            <a:ext cx="104013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ítulo 1"/>
          <p:cNvSpPr txBox="1">
            <a:spLocks/>
          </p:cNvSpPr>
          <p:nvPr/>
        </p:nvSpPr>
        <p:spPr>
          <a:xfrm>
            <a:off x="509492" y="239948"/>
            <a:ext cx="9706952" cy="613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C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s-EC" dirty="0"/>
              <a:t>Emprender con CMS</a:t>
            </a:r>
          </a:p>
        </p:txBody>
      </p:sp>
      <p:pic>
        <p:nvPicPr>
          <p:cNvPr id="1026" name="Picture 2" descr="http://img.freepik.com/free-photo/thoughtful-man-with-a-hand-on-his-chin_1187-2930.jpg?size=338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36" y="2416321"/>
            <a:ext cx="25146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509492" y="897833"/>
            <a:ext cx="10595610" cy="959375"/>
          </a:xfrm>
        </p:spPr>
        <p:txBody>
          <a:bodyPr>
            <a:normAutofit/>
          </a:bodyPr>
          <a:lstStyle/>
          <a:p>
            <a:r>
              <a:rPr lang="es-EC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65 Md" panose="020B0604020202020204" pitchFamily="34" charset="0"/>
              </a:rPr>
              <a:t>¿Y </a:t>
            </a:r>
            <a:r>
              <a:rPr lang="es-EC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65 Md" panose="020B0604020202020204" pitchFamily="34" charset="0"/>
              </a:rPr>
              <a:t>los constructores de sitios?</a:t>
            </a:r>
            <a:endParaRPr lang="es-EC" sz="3200" dirty="0">
              <a:solidFill>
                <a:schemeClr val="tx1">
                  <a:lumMod val="75000"/>
                  <a:lumOff val="25000"/>
                </a:schemeClr>
              </a:solidFill>
              <a:latin typeface="HelveticaNeueLT Com 65 Md" panose="020B0604020202020204" pitchFamily="34" charset="0"/>
            </a:endParaRPr>
          </a:p>
        </p:txBody>
      </p:sp>
      <p:pic>
        <p:nvPicPr>
          <p:cNvPr id="1028" name="Picture 4" descr="http://d26gg7w375vuv5.cloudfront.net/Design+Assets/black+Wix+Logo+Assets/Black+Wix+logo+Asset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72"/>
          <a:stretch/>
        </p:blipFill>
        <p:spPr bwMode="auto">
          <a:xfrm>
            <a:off x="1698523" y="2266941"/>
            <a:ext cx="1306318" cy="50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sitebuilder.com/theme/img/sitebuilder-logo-large-dar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65"/>
          <a:stretch/>
        </p:blipFill>
        <p:spPr bwMode="auto">
          <a:xfrm>
            <a:off x="1698523" y="3179383"/>
            <a:ext cx="3044824" cy="51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pstatic.impress.ly/wp-content/themes/impressly/interface/images/logo-impressly-dark@2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523" y="4950559"/>
            <a:ext cx="3426063" cy="68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SiteBuilder logo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78" y="3392116"/>
            <a:ext cx="3444730" cy="18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8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1"/>
    </mc:Choice>
    <mc:Fallback xmlns="">
      <p:transition spd="slow" advTm="4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28" y="-1"/>
            <a:ext cx="11565082" cy="6858001"/>
          </a:xfrm>
          <a:prstGeom prst="rect">
            <a:avLst/>
          </a:prstGeom>
        </p:spPr>
      </p:pic>
      <p:pic>
        <p:nvPicPr>
          <p:cNvPr id="13" name="Picture 6" descr="https://www.sitebuilder.com/theme/img/sitebuilder-logo-large-dar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65"/>
          <a:stretch/>
        </p:blipFill>
        <p:spPr bwMode="auto">
          <a:xfrm>
            <a:off x="540665" y="374073"/>
            <a:ext cx="1049144" cy="1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8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1"/>
    </mc:Choice>
    <mc:Fallback xmlns="">
      <p:transition spd="slow" advTm="488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72" y="0"/>
            <a:ext cx="10453201" cy="6858000"/>
          </a:xfrm>
          <a:prstGeom prst="rect">
            <a:avLst/>
          </a:prstGeom>
        </p:spPr>
      </p:pic>
      <p:pic>
        <p:nvPicPr>
          <p:cNvPr id="7" name="Picture 4" descr="http://d26gg7w375vuv5.cloudfront.net/Design+Assets/black+Wix+Logo+Assets/Black+Wix+logo+Asset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72"/>
          <a:stretch/>
        </p:blipFill>
        <p:spPr bwMode="auto">
          <a:xfrm>
            <a:off x="425527" y="197427"/>
            <a:ext cx="500752" cy="19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94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1"/>
    </mc:Choice>
    <mc:Fallback xmlns="">
      <p:transition spd="slow" advTm="488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H="1">
            <a:off x="509492" y="868599"/>
            <a:ext cx="104013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ítulo 1"/>
          <p:cNvSpPr txBox="1">
            <a:spLocks/>
          </p:cNvSpPr>
          <p:nvPr/>
        </p:nvSpPr>
        <p:spPr>
          <a:xfrm>
            <a:off x="509492" y="239948"/>
            <a:ext cx="9706952" cy="613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C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s-EC" dirty="0" err="1" smtClean="0"/>
              <a:t>Site</a:t>
            </a:r>
            <a:r>
              <a:rPr lang="es-EC" dirty="0" smtClean="0"/>
              <a:t> </a:t>
            </a:r>
            <a:r>
              <a:rPr lang="es-EC" dirty="0" err="1" smtClean="0"/>
              <a:t>builders</a:t>
            </a:r>
            <a:endParaRPr lang="es-EC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138653" y="1792021"/>
            <a:ext cx="6103648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C"/>
            </a:defPPr>
            <a:lvl1pPr marL="457200" indent="-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s-EC" dirty="0" smtClean="0"/>
              <a:t>Herramientas intuitivas pero básicas</a:t>
            </a:r>
            <a:endParaRPr lang="es-EC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138653" y="2715442"/>
            <a:ext cx="5927002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C"/>
            </a:defPPr>
            <a:lvl1pPr marL="457200" indent="-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2400" dirty="0" err="1" smtClean="0"/>
              <a:t>Versatilidad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escalabilidad</a:t>
            </a:r>
            <a:r>
              <a:rPr lang="en-US" sz="2400" dirty="0"/>
              <a:t> </a:t>
            </a:r>
            <a:r>
              <a:rPr lang="en-US" sz="2400" dirty="0" err="1"/>
              <a:t>limitadas</a:t>
            </a:r>
            <a:endParaRPr lang="en-US" sz="2400" dirty="0"/>
          </a:p>
          <a:p>
            <a:endParaRPr lang="es-EC" sz="2400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138653" y="3748241"/>
            <a:ext cx="6103648" cy="532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C"/>
            </a:defPPr>
            <a:lvl1pPr marL="457200" indent="-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2400" dirty="0" err="1"/>
              <a:t>Necesidad</a:t>
            </a:r>
            <a:r>
              <a:rPr lang="en-US" sz="2400" dirty="0"/>
              <a:t> de </a:t>
            </a:r>
            <a:r>
              <a:rPr lang="en-US" sz="2400" dirty="0" err="1"/>
              <a:t>conocimientos</a:t>
            </a:r>
            <a:r>
              <a:rPr lang="en-US" sz="2400" dirty="0"/>
              <a:t> </a:t>
            </a:r>
            <a:r>
              <a:rPr lang="en-US" sz="2400" dirty="0" err="1"/>
              <a:t>avanzados</a:t>
            </a:r>
            <a:endParaRPr lang="en-US" sz="2400" dirty="0"/>
          </a:p>
          <a:p>
            <a:endParaRPr lang="es-EC" sz="2400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104700" y="4671662"/>
            <a:ext cx="5960955" cy="5825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C"/>
            </a:defPPr>
            <a:lvl1pPr marL="457200" indent="-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25 UltLt" panose="020B0303020202020204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dirty="0" err="1"/>
              <a:t>Deserción</a:t>
            </a:r>
            <a:r>
              <a:rPr lang="en-US" dirty="0"/>
              <a:t>. </a:t>
            </a:r>
            <a:r>
              <a:rPr lang="en-US" dirty="0" err="1"/>
              <a:t>Desperdicio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917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1"/>
    </mc:Choice>
    <mc:Fallback xmlns="">
      <p:transition spd="slow" advTm="4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/>
          <p:cNvCxnSpPr/>
          <p:nvPr/>
        </p:nvCxnSpPr>
        <p:spPr>
          <a:xfrm flipH="1">
            <a:off x="509494" y="868597"/>
            <a:ext cx="10401300" cy="0"/>
          </a:xfrm>
          <a:prstGeom prst="straightConnector1">
            <a:avLst/>
          </a:prstGeom>
          <a:noFill/>
          <a:ln w="19046" cap="flat">
            <a:solidFill>
              <a:srgbClr val="A6A6A6"/>
            </a:solidFill>
            <a:prstDash val="solid"/>
            <a:miter/>
          </a:ln>
        </p:spPr>
      </p:cxnSp>
      <p:sp>
        <p:nvSpPr>
          <p:cNvPr id="4" name="Título 1"/>
          <p:cNvSpPr txBox="1">
            <a:spLocks noGrp="1"/>
          </p:cNvSpPr>
          <p:nvPr>
            <p:ph type="ctrTitle"/>
          </p:nvPr>
        </p:nvSpPr>
        <p:spPr>
          <a:xfrm>
            <a:off x="509494" y="239947"/>
            <a:ext cx="9706950" cy="6131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s-EC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¿De qué depende?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260710" y="2054559"/>
            <a:ext cx="2183125" cy="2256373"/>
            <a:chOff x="1454717" y="2054559"/>
            <a:chExt cx="2183125" cy="2256373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415F6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517" y="2324829"/>
              <a:ext cx="1047527" cy="1047527"/>
            </a:xfrm>
            <a:prstGeom prst="rect">
              <a:avLst/>
            </a:prstGeom>
          </p:spPr>
        </p:pic>
        <p:sp>
          <p:nvSpPr>
            <p:cNvPr id="34" name="Rectángulo redondeado 33"/>
            <p:cNvSpPr/>
            <p:nvPr/>
          </p:nvSpPr>
          <p:spPr>
            <a:xfrm>
              <a:off x="1752247" y="2054559"/>
              <a:ext cx="1588069" cy="1588069"/>
            </a:xfrm>
            <a:prstGeom prst="roundRect">
              <a:avLst>
                <a:gd name="adj" fmla="val 1195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1454717" y="3572268"/>
              <a:ext cx="2183125" cy="73866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R="0" lvl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C" sz="2800" b="0" i="0" u="none" strike="noStrike" kern="1200" cap="none" spc="0" baseline="0" dirty="0" smtClean="0">
                  <a:solidFill>
                    <a:srgbClr val="404040"/>
                  </a:solidFill>
                  <a:uFillTx/>
                  <a:latin typeface="HelveticaNeueLT Com 35 Th" pitchFamily="34"/>
                </a:rPr>
                <a:t>Complejidad</a:t>
              </a:r>
              <a:endParaRPr lang="es-EC" sz="2800" b="0" i="0" u="none" strike="noStrike" kern="1200" cap="none" spc="0" baseline="0" dirty="0">
                <a:solidFill>
                  <a:srgbClr val="404040"/>
                </a:solidFill>
                <a:uFillTx/>
                <a:latin typeface="HelveticaNeueLT Com 35 Th" pitchFamily="34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486162" y="2056440"/>
            <a:ext cx="2183125" cy="2176667"/>
            <a:chOff x="3150994" y="2056440"/>
            <a:chExt cx="2183125" cy="2176667"/>
          </a:xfrm>
        </p:grpSpPr>
        <p:sp>
          <p:nvSpPr>
            <p:cNvPr id="41" name="CuadroTexto 40"/>
            <p:cNvSpPr txBox="1"/>
            <p:nvPr/>
          </p:nvSpPr>
          <p:spPr>
            <a:xfrm>
              <a:off x="3150994" y="3575235"/>
              <a:ext cx="2183125" cy="65787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R="0" lvl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C" sz="2800" b="0" i="0" u="none" strike="noStrike" kern="1200" cap="none" spc="0" baseline="0" dirty="0" smtClean="0">
                  <a:solidFill>
                    <a:srgbClr val="404040"/>
                  </a:solidFill>
                  <a:uFillTx/>
                  <a:latin typeface="HelveticaNeueLT Com 35 Th" pitchFamily="34"/>
                </a:rPr>
                <a:t>Tiempo</a:t>
              </a:r>
              <a:endParaRPr lang="es-EC" sz="2800" b="0" i="0" u="none" strike="noStrike" kern="1200" cap="none" spc="0" baseline="0" dirty="0">
                <a:solidFill>
                  <a:srgbClr val="404040"/>
                </a:solidFill>
                <a:uFillTx/>
                <a:latin typeface="HelveticaNeueLT Com 35 Th" pitchFamily="34"/>
              </a:endParaRPr>
            </a:p>
          </p:txBody>
        </p:sp>
        <p:sp>
          <p:nvSpPr>
            <p:cNvPr id="43" name="Rectángulo redondeado 42"/>
            <p:cNvSpPr/>
            <p:nvPr/>
          </p:nvSpPr>
          <p:spPr>
            <a:xfrm>
              <a:off x="3449465" y="2056440"/>
              <a:ext cx="1586187" cy="1586187"/>
            </a:xfrm>
            <a:prstGeom prst="roundRect">
              <a:avLst>
                <a:gd name="adj" fmla="val 1195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5A636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183" y="2287465"/>
              <a:ext cx="1056746" cy="105674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8009144" y="2056440"/>
            <a:ext cx="2183125" cy="2176667"/>
            <a:chOff x="5784189" y="2056440"/>
            <a:chExt cx="2183125" cy="2176667"/>
          </a:xfrm>
        </p:grpSpPr>
        <p:sp>
          <p:nvSpPr>
            <p:cNvPr id="45" name="Rectángulo redondeado 44"/>
            <p:cNvSpPr/>
            <p:nvPr/>
          </p:nvSpPr>
          <p:spPr>
            <a:xfrm>
              <a:off x="6082659" y="2056440"/>
              <a:ext cx="1586187" cy="1586187"/>
            </a:xfrm>
            <a:prstGeom prst="roundRect">
              <a:avLst>
                <a:gd name="adj" fmla="val 1195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5784189" y="3575235"/>
              <a:ext cx="2183125" cy="65787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R="0" lvl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C" sz="2800" b="0" i="0" u="none" strike="noStrike" kern="1200" cap="none" spc="0" baseline="0" dirty="0" smtClean="0">
                  <a:solidFill>
                    <a:srgbClr val="404040"/>
                  </a:solidFill>
                  <a:uFillTx/>
                  <a:latin typeface="HelveticaNeueLT Com 35 Th" pitchFamily="34"/>
                </a:rPr>
                <a:t>Presupuesto</a:t>
              </a:r>
              <a:endParaRPr lang="es-EC" sz="2800" b="0" i="0" u="none" strike="noStrike" kern="1200" cap="none" spc="0" baseline="0" dirty="0">
                <a:solidFill>
                  <a:srgbClr val="404040"/>
                </a:solidFill>
                <a:uFillTx/>
                <a:latin typeface="HelveticaNeueLT Com 35 Th" pitchFamily="34"/>
              </a:endParaRPr>
            </a:p>
          </p:txBody>
        </p:sp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5A636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378" y="2327480"/>
              <a:ext cx="1056746" cy="1056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4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5"/>
    </mc:Choice>
    <mc:Fallback xmlns="">
      <p:transition spd="slow" advTm="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 flipH="1">
            <a:off x="509492" y="868599"/>
            <a:ext cx="104013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509492" y="239948"/>
            <a:ext cx="9706952" cy="613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s-EC" dirty="0"/>
              <a:t>Emprender con CMS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43719" y="1443077"/>
            <a:ext cx="10332846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ctr" defTabSz="914400" rtl="0" fontAlgn="auto" hangingPunct="1"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4800" kern="0" dirty="0" smtClean="0">
                <a:solidFill>
                  <a:srgbClr val="404040"/>
                </a:solidFill>
                <a:latin typeface="HelveticaNeueLT Com 35 Th" pitchFamily="34"/>
              </a:rPr>
              <a:t>Gestores de contenidos</a:t>
            </a:r>
            <a:r>
              <a:rPr lang="es-EC" sz="4800" kern="0" dirty="0">
                <a:solidFill>
                  <a:srgbClr val="404040"/>
                </a:solidFill>
                <a:latin typeface="HelveticaNeueLT Com 35 Th" pitchFamily="34"/>
              </a:rPr>
              <a:t/>
            </a:r>
            <a:br>
              <a:rPr lang="es-EC" sz="4800" kern="0" dirty="0">
                <a:solidFill>
                  <a:srgbClr val="404040"/>
                </a:solidFill>
                <a:latin typeface="HelveticaNeueLT Com 35 Th" pitchFamily="34"/>
              </a:rPr>
            </a:br>
            <a:r>
              <a:rPr lang="es-EC" sz="4800" kern="0" dirty="0" smtClean="0">
                <a:solidFill>
                  <a:srgbClr val="404040"/>
                </a:solidFill>
                <a:latin typeface="HelveticaNeueLT Com 35 Th" pitchFamily="34"/>
              </a:rPr>
              <a:t>para validar proyectos.</a:t>
            </a:r>
            <a:endParaRPr lang="es-EC" sz="4800" kern="0" dirty="0" smtClean="0">
              <a:solidFill>
                <a:srgbClr val="404040"/>
              </a:solidFill>
              <a:latin typeface="HelveticaNeueLT Com 35 Th" pitchFamily="34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49" y="3387435"/>
            <a:ext cx="2753586" cy="27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1"/>
    </mc:Choice>
    <mc:Fallback xmlns="">
      <p:transition spd="slow" advTm="4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data:image/png;base64,iVBORw0KGgoAAAANSUhEUgAABOwAAALICAYAAADMqG+fAAAgAElEQVR4XuzdCXhM5+IG8HcyWQlCJLYiSqJiaUpFLSWtin2pXVDptbSWe4VeroraKv5KS9xraYWKIpbgRlVqqVtrENVGERVUUFsihCxkkpn5P9+ZSTKTTJJJhMxM3vM8nqqc853v+33nTOT1LTKHznI1eFCAAhSgAAUoQAEKUIACFKAABShAAQpQgAImISBjYGcS/cBKUIACFKAABShAAQpQgAIUoAAFKEABClBAEmBgxweBAhSgAAUoQAEKUIACFKAABShAAQpQgAImJMDAzoQ6g1WhAAUoQAEKUIACFKAABShAAQpQgAIUoAADOz4DFKAABShAAQpQgAIUoAAFKEABClCAAhQwIQEGdibUGawKBShAAQpQgAIUoAAFKEABClCAAhSgAAUY2PEZoMBLFFCr1FA9BBokAq+kqVFVZQWo1XgsV+O2A3DdRQa1MyCTy15irXgrClCAAhSgAAUoQAEKUIACFKAABUxJgIGdKfWGBdalm3cPiF/GHAErJhlzmvme81CN9vFq+GbJUU1uBZVaDRU0wZwV1LAC8FilxiFrFY7UBVQuDO3Mt7NZcwpQgAIUoAAFKEABClCAAhSgQMkFGNiV3I5XGiHwyeDp+OeQfxlxJlBrgLNR55njSZWuqzAuwQr15VZQakO6gtohgrt7KhW+cVYi6VUZZDIGd+bY56wzBShAAQpQgAIUoAAFKEABClCgpAIM7Eoqx+uMEmBgB4iw7l+JclS0EsGb8eGbQq3GF1Wz8LCRiPB4UIACFKAABShAAQpQgAIUoAAFKFBeBBjYlZeeLqN2lvvALkmNf12xQk3r4oV12d2VrFJhQT0llDUZ2pXRI8zbUoACFKAABShAAQpQgAIUoAAFXroAA7uXTl6+blieAzu1Uo13fwX6yayhEuvUydS4/EyFNACvyWVwsJZBrTPiTvxfbIYKmVCjmbUVrOQyWEGGn1RZ+L4lIJNCPx4UoAAFKEABClCAAhSgAAUoQAEKWLoAAztL7+Eybl95Duxkd1VY+Jc17GUyKJRqHKzXCIMCP4OLqwsiNm+G4+YN8HCwhlomQ4pKhRNNW2PkjH/B1s4OW7/5Bg1/2oPaYs07tRozayqhqMtRdmX8OPP2FKAABShAAQpQgAIUoAAFKECBlyLAwO6lMJffm5TnwK7F7yqMVVhLo+h22zvh2wsX4VK9es7D8Pdx4+Aeth4VrGXYW7sRwn79FQ729tLXVSoVhnftCp9ThyGXW2ETMnG6Ve4GFOpMtbQcHkfdld93iy2nAAUoQAEKUKDsBOo4v4Lm9VugtUcbNKrpDqcKVWErty27CvHOFCinAgqlAg9SEhGfeB1n4k7j/I3fcTvpr3KqwWZbmgADO0vrURNrT3kN7MR02AFngI7W1lCrVbg0YCSCv/1W6p2t27aiRo1akNvaYkvnt9HYCkiZPgvjPh6PzWGbMXbMWFSqVAmbt2zF+dEj0MBWjvOZSoR4qCF3liHrvgrufwBymRr3HIDHr1pJf86DAhSgAAUoQAEKUODFCvi+0R1+HYejZtXacKrsBAcHB9jb20u/bGxsXuzNWToFKJBPIDMzExkZGXj69Kn069Hjh3jw5AFC//ctDp07QDEKmLUAAzuz7j7Tr3x5DewUl1WY8dAKdW3kYrwcYvsNx/LQUKSlpqKaczW4N26CFatWIbxLJ7hrA7tMpRKff74A6zdsgP8HH0iB3cXRI1DfVo4bCiX2ZKoQ10yG+rEqDFLYQgkgC2qss87E09oyoLYMVhUZ3Jn+W8EaUoACFKAABShgjgIhfw9Fk3qeeLXBq7Cyssr5JZPlzoIwx3axzhQwZwG1Wi1VX/xXzFLK/nX5ymVcunkRE1aPM+fmse7lXICBXTl/AF5088tjYJd1S4X3r8vQxNYKtaytpJFwu+2c8E3M76hdsyY2fPcdXqnzCnZtCUOTrRtgby1DhKsblv6wF9vDt+PvkyahYsWKGNmtK3yijwJWVriuUCILwKksFWpmWuFVyKGGGhHIRFdYS1tXnJGpENNIDat6XOvuRT/XLJ8CFKAABShAgfIj0LHZO/j0/Vlwc3NDtWrVYG1tDblcrhfYCQ0R3PGgAAVerkB2YCeCOvF7pVKZ8yspKQnxN+KxcOfnOB575OVWjHejQCkIMLArBUQWUbBAcQO7we8MxYfdxsC5snNOoXce3MaF+As4efEEDv6yH4oshcmSq1LV6HkOaCL+1RVq1JFG2AFZShUO1HZD308D4eLqit1btqDazjA0tLWWvp6qUuFwoxbw+3QG7OztsXXFCjQ7+T/UkP7FFjiXoZQ2r2hsa4WVTzLRU22Lw8hCQ8hQC3KIiC4WWfhNpsKDmjLAXQaZDf/SaLIPCitGAQpQgAIUoIBZCPg074zAwZ+haZNmsLW1laa9Zod1ZtEAVpIC5VBAhHciuBPTZZ89e4bYPy7i823zcOzi4XKowSabswADO3PuPTOoe3EDu6LOf5z2GNt+3oLg8C/xKPWRyQlU/02JWVk2SFKqcF8JNLHTBHbisFKrcV2hQroM8LCSIUUJaUOKanJAbS2DDGpcyVBBKQMayWWQy0XgJpP+pein9Cw0s5OjlrUM17JUiEpT4ynU6AIbaXTdcWShAoCWsMYTqLGjQiaetLSCzI6hnck9JKwQBShAAQpQgAJmISBG1n02dA6ae7bICevEVFiOpDOL7mMly7lA9hRZEdopFAr8fuF3zN86G8djj5ZzGTbfnAQY2JlTb5lhXYsK4HSbVGuAM4w9XwR307+Ziu9PRJiMivKhGmP+kKGFrRVUAI6mK/FuBTlUUqSWe9zNVCGheRY69QLk9kDMUSBlvxU8HUS4lz9gS1YqsS9dhf4V5bC1soK1TI2lT7Lgo5LDEVaIQZY0wu51WEv3FUcG1Pi6YRbkbpweazIPCCtCAQpQgAIUoIBZCUR+9hPe8HojZ0MJEdbxoAAFzEtAjLYToZ3YkCLmXAx6fP6eeTWAtS3XAgzsynX3v/jGGxvAiZoUJ7DLrvnq3SuwYOM8qNTZUdWLb1NBd6gco8T8LBtp1Jw11PgxTQnfimKtudwQTvz5QVslth5UAdkze22A/+yQ4dpXVnoj8sR9xL8MxWUocUahxqjK1lBKZakRl6nCn+mALYCbUMEHNtImFNlHAlQI81TCuhb/Yll2TwTvTAEKUIACFKCAuQqsmbQeHVt2gqurqzS6jmGdufYk600BSBtRiFF29+7dw9HfjuDjlaPJQgGzEGBgZxbdZL6VfNGBnZCJOL4L45eNfSFILd1bYWyvj1GtcjVEXTgBERAaWkNPrVCj8xk1+tiJSE4T0P2VqcRfSjXa2smhzl6EWK3G2QwVZu1Sop5LbpWv3Acm9wH6VrbJGWUnSrmTqcRFhQqVra3QRpSTfYlajLLLhBiT1xeaHWOzj2dQY6NTJp69YQWZVcmnxFauUBmT3p+MVo3fxK2EW/jPrmBcu3P1hTizUApQgAIUoAAFKGAqAr5vdMfMIZ+hmWcz2NnZSWvW8aAABcxbQKxpl5GRgfMXzyNo6zz8dO6AeTeItS8XAgzsykU3l10jX0ZgJ1q3LPxLLN76f6Xa0A7NO2LLZ+Gwlms2hhBH1MXjGDC7r/T7tk3bo13T9tLv1c8A70TAWW6F9Lt/4c9tW9BiyjT89kyJZnZWkOuMsvtl61bU/OAahnTJre7NR8CJrjKcdLRCU+kvhWokZ6lwI1ONXxRqjKgkh53ONAxrGaTNJzqorGAvxXaaQ4R1B+pUQe0+TQBtta/dvoLEx4nS1z3rN0XlilUKdToVGwVba1v89NURuL/ikXNu6tNU9Pq0Ky7f+kOaumzoEOsL/pV4K+dLTd2aoZt3j3ynPkl7jJC935Rqf7EwClCAAhSgAAUoUBoCYZ9sR+cOXaSpsGJH2KLWrPvjjz+wf/9+3Lp1C2lpaXjttdfQtWtX6b88KEAB0xAQM5eysrKkqbGHog5h+JeDTKNirAUFChFgYMfH44UKvKzATjRi0Nz3cfx86S0iGvH5D2jj2TafT/Z9Cmpb0tnTONi/N4beSDBoe3TYAJx2OIQFnwHIBBRWQK8PgZEXgHtWQBVHGzzKUuFmphoXs1RoamOF1x3kUKtzR8vJZGpsS82CW5YVnLVx4GOoENeyOdZsD0e1alVz7j1l5d8Rfnib9P/hc/8rBY2FHa8McsWwzsOxdMK/852248h2/P3f43F3Z5LBIvrP7iPt5pt9iF1/l09ame/cWwk34T3+jRf67LFwClCAAhSgAAUoUFyBOs6vYO2kDfB+01saXVfUVNjjx48jNDRUCvfESDwR7olQQOxM+dZbb2HMmDHFrYJZnP/gWBgOwBd+b1c34fo+wLGwA4CvH0y6miYsaGlVE1Njxbt55uwZ/O3fI3H30R1LayLbY2ECDOwsrENNrTkvM7C7fvdP+AS0NzhltSQuUSvOoEGtV/NdOnH5R9h1dEeBG2QUFdhFfTAQ2y8cwvqdmgmui2cBvxyQYUymGnUBfOFghYpK4FKWGtWtZOhUQQ7r7Cm12tqIK/enZUKVZYUmkOM2lEjr+h6WrfkGlSpV0qtzSQK7yQOmYoZfYL62H/39MIbMG8DAriQPFK+hAAUoQAEKUMDkBfq16Y9Ph36Gxo0bS2vXFXaIkXVLly5F9erV8f7776N169bS6deuXcO6deuQnJwsBXYtW7Y0nXYnRyHsmDP8ejd+rjoxsHsuvtK9+MExhO26hKf138Xoro3ylJ2M09u249zjWug0rjeer9efr9pXI8Nw17vsw1MxLTYuLg5BW+bh+2jT2cDw+XR5taUKMLCz1J41kXa9zMBONHlmyHSs37euVFr/5fhgDH9vpF5ZWcostJ34pjTts6Qj7DYO7oef/ncEaw6pEb4VqL0aWF/RCmvTVHAF0FMuQ7IKqG8NtLaXo4II6/IEdgq1CsfSlXiSZQWVFeD1z0/wyT8/gY117vTd7IqXJLBr/VobfB8Umc9xUVgQlu9cysCuVJ6wkhTyHhZ/Ng3Y3RXTfy/J9byGAsUVmIy1C99AzEx/rCjupSZ9flP06eiOq0cjEFtIPR2bjEAfRCDsUqpJt4aVowAFSk8g6IMv0Kd9P9SvX1+aDlvYsXLlSly9ehV+fn45YV32+eLPxderVq2K2bNnl14Fn7OklJid2HKrGcYxsHtOSRO6XAR2x5NQIUGOJnlDuTuHsfHYfdg+rgCvsgzssuJxaFMUbHuVfWAnRsDeuHEDu49HYNbGf5lQR7IqFMgvwMCOT8ULFXjZgd2F6+fR5Z8+pdKmqo5VsXHmFrRqrPnX0meKZ5i5djq2HNos/X9JA7sZ/frg0tFjqP2eDH0OqHBCLoPSCliVqRlx181ahsZyGV61s4IDZLkbVuS0So0HWSrEZqgQVacW/rMqBO3avlVgm0sS2GW3L2DgJzlr+B34ZR/GLvlQGsFYLqfE9gzF4fa5a/rpgqfGzUav0J9K5bkrvBBLDOxEm+bD20G/5VdPtMOYvSUn7TBiD/wf9X6uMkp+d3O6Mq9/Bh4mnkbYjhnYIS1HWQaBXd3BCB46Hl5V7QAkIfbIDEzYf7Fg1BZL8cPQt+CYfUZmEm5e2YhFm7YXHMY1mIetYz0QvXgYliYXXLTfxz/D79kS9ArN/w8YZtPL9m/Ab+B0DHSvj2piXyMAipQL+H7rOKy4XvJW8B0zwi7f940U3Ixbh0WhhTybRhTLU16swHdTtqB9yw6oUaNGkdNhRRCXkpKCZcuWGazUl19+iZs3b+Lf/86/zEhBrbh/OgIHLiRBIU5wcEOnfp3RqIKBs++fRsSBS0gWO48pFVAoAbnDK2jbrwc89Sdb5FycHBOBiLMJUCjlsLWVA3U7wL9zI0Aq6wKSNDeFW6d+6Jx90/SrOPzjScQlPZXKsW3oC//ObpBG2Ckaosb9C4hXiCrYwvV1X/RrU0N7v3RcPfwjTsYlQbrStiF8/TvD7fIehCV4wVtxDEeupULu0Qv+za4hbFcyWukGSpf3YE2chzZYvIw9G++ioUcyzgobpRJwbKhvc/889hyKxt1UASKHs/cADPDKkqbEKhrWwP0L8VBACYWtK1737YecaurRFlBnAPfP78Gh6LtSW5S2zvBo2x0+2UaX9yD0r7poknIeF5IUUCqFRWd4IxqHtPW1dX0dvv3aIFtH77bZddcUDmePtuju0wiabr+MPWEJ8PJW4NiRa0iVe6CXvw9q6xYgArsDStStEIekhqPQr7n4/qk5ru4PxYUaTYDohNwwL+Uy9keexF/CSqmEXt2KeK4Kfj4L66N4HN54CHFPlZDb2kKOSmjSbwDaOOV6K8SS3A614N25N5obRCq9915sPpGYmIjD0T9L02J5UMCUBRjYmXLvWEDdXnZgJ8jemtAKN+7Hl5pe47qvoVplZ5y7+hvSM9Jzyi1pYBc5vD8OHDyMS0o1KijVuGMFzFYBftqSx9vL8YbujrB5WiKDGpczlLiXpYbso6H49+eFj3spaWAnbitCy9fqe+LOg9t6puUysNPph3f992O2YyR8ViwvtefMuIIsNbAr5VGD9m9g9t9Xol7s84V+xvWJuZ+V55lybIOp/ovQxyYSHyxbgptlENiJIGi24zYM/XoTFO1WYGtXW4TNGYewgqhFYNcXWPr5VPwPQDX3aVg84n3Y/joUH+y+ae4d9Jz1b4PZ05ahA04hNGIBwq48BOzroUPLllBERSC6pKXzHTNOTgR2DX7L+V5RzX0yFgwdAsff+WwaB1g2Z30fuA+tW7ZG5cqVi9xs4tNPP5XWwyoosFu8eDHu3r1b4NfztTB+P0Kj7OA72Ae1rYGUmAhsuVwLg4e0gZPeySnSNMfkVqOhmQF5RwpE0HkkfPSSnPyGImjbldxKZ4RdPPaHRsHOdzB8NDdFxJbLqDV4CNo4PUBU2C7E1+2FwW/XhjWykJFhDTs7SIHdrrhK6DC4tyYgTI/Fni0xcB7gh3ZOwIOoMOyKr4teg9+W2pKVkQFrcaEI4o4ko5Z3d3T3qq7ZI02a0llEYLfmCFI8emGwj6Yetw5twY8ZbTGuRyMg4yoitxyH0nsAekuVyUBGlh3srMUadrsQV6kDBvf2hKaae7AlxhkD/NrlMS24zhlXI7El2g6d+3VGXZGipcRiz84YOPfyQzuxhJ/UphQ06TUYb4vG3j+GsN2XoGzYHcM614U10nE+YhNiaw3DkDZ50lSp7tGw69wPnTWFI3bPTsQ494KfpnDsWXMEybW80b27F6obGvQpBXZAZ+90/HDWCQOyn5eM84jYcgfNuldA9G5d32Tcv++AGjVEsKdbNxT+XBX6fGrqWWAfSe04C6f+uSPsxDPyQ4In+vXzkvoi685hbD+QDu9hPdAoN3Ms9Q8CsfnEkydPcObXM+gT1K3Uy2eBFChNAQZ2panJsvIJFDew+7DbaGlEl9ht9En6E4ipmfM/DIJXI+M3KJi66h85o+Cep0taureCna19viKu/hUn7bpa0sDuyMiBuHfsCBQqIClLjWRrNf72RInmAMRerksqydHQKnfn17wVeKZW4dIzFe4q1aj892FYPvs/hTazJIHdKy51Ude1Xr5yxe6uF+MvlMoIOxGs+rbuBrEbr6ODIy7diMWuo+E5O9o+T9+96GsNB3aTsfaz+tgX7Qi/Ts1QLfNXrJgzCTvqjseqEYO1/9qtwM1zyzFhWyTEBDtRjv/TCKS+OhiNKtnBFil6X4f925g6Zjr61HaEIhNIvXsaN13egEI7Jdaz6xosaOcujSyytQEe/rkOE9Zuwj0DAN1a9sCMgbMM0uz7NRKLdix40WwFlF9YCOmIbkNCMOn1+rDNBGyfXUDYpnFYo92IuM+InRjnXkszssomeySWI2ZMWYRuLnZAZoY0QuFq1DuYcFeMwqqGfbpTO/V+mC5+/1msf8ul+GFgtpX+CDuvnmsw27sZqiEDsCne82ysl3gvpmK5ZlSbCOMGOBYrsBOPQzf//ZiRHar3DMUPLpH43n4k/Oo5Q/FnMHzX1tKf6lt3PIKH9oNXVc0PUoo/V8F37SbpHZ0KMcLuJ0CUU+sioiu9hw5OlTTv3M2NmPX1as1IPu273kj6tmEnfR2ZSYje2xvTS5yMPd9rWa/vFnzXIgkrlkzCjmcGypJGJxbyXtj3wOzxk9HByRawsYPt0xvYtyMY6GbgHdvviG4DQjCuVX1UE7d6ehcx0bMRkD06smcoDtS6guOVOqKDSyXt591q7MAQjHu9vvQepyYexIrVc7BPqmth77+h93U1qn28CANriZLE52kSYg6NRcBRQ5+Iz+dq9NV5Ajtx3aRJUeiWmj0quynGiTrXc9Y8d7rtN2g/DIsuAY4tA7Gqa0/Ukx7XFNz7MwLz12qfw6L6VITwBXyvMvQOAAXX0bHlPKzq2RE1rcX3IDukJu7FomVBOG5W34PyV3aPCOxaeUtrAhe1O6xYp+7ChQv46KOP8u0IK3aMXbJkCVxdXTFrluHvv3nvfjVyDc4664Y6sdizJg5uo/pBZ9AUgGREhUXg6dv+6CwWQIYIpnYjvd1odHUr/AnNF9hdjcSas84YNqSNFGiJI3bPGsS5jUK/umcRtjMF7UZ3Rd5iRTk/KH3gn5MQasKx5Fbj0LuxqN9OpBiqjwi3Ylz1Q0ijArtL+g6inLNO6O/3NqobaIOmJaJOP0Dp458bZBq6l3RuwXXO3y/AncOhOCTvjpFv19AEdpfcMKpfc2hyJhFORcOp70iIL0s1KWiTDkN1v3MYoYfk6D7ybdSQyoqBqxSgFtC32sDO168hLugEt8mnt2HP07cx0tAIRp2icutmXehzVfjzKepZSB/lC+wMeWfgfMQGxHuMQ29Poz9pi31idmD3y69n0JuBXbH9eMHLFWBg93K9y93dihvYGQKqYFcBu4Mi0ayBiLSKPtb88DWaNWiGdk075Dv5y21f4Kvti6U/L2qUWPTq3wyGVpNXTMT2n7eWOLDTrdTed9rg9vU/8drjTPRWA19ay1DR0RpWOjvC6p4vRtf9maHEExUQo1Sj0fRhCJ5W+oFdQf0WdfE4BszuW6Cdbl1bf+yFds3aG9wl9nHaY4idYvP2aerTVASsmIS9p/YU3dFleEaBgd3CIaiZuBdLQ4LwP2nJKzG6ZREaxU3FhN2/IdVxMIKnjIftkd6YcDRVCgNmN3iI70PHYun1VDg2CMTasW/h6sbemHUJ6DNmPyZV+gnTVy9BzDNHePUNweI21RCzVaxhJ4KUjri6egAWiQDLvh68awHR1wseUWQotCvbsE4YFRzYOXZcg12dFFixbBK+T3WE14ANCH71AqYvmSONDPJs0QOOf0YiOhVw1BuJpZnmWe1XnRF2xvwQW6z+G225/iKw65sdkukHdo5NeqBD4lHse5AK1A3E1vEtERsyAPOvawLogp/nYjyvLRZh19CmuLpvG2zbT0C9W7PRf1MhU87zjLATT5UI7Kbab4Tv15ukoO1w+1q4eXYJAnb+hIfSZ4duu97Dgk/nw/PuYowJjcBDVEO96grcfKB5R3UDO1FOTMQwBEQ/BKT3OQCO2udMTJ8dmDoD/Tedhgg5ZkwLgWdc2Y6kEuFQn2cioNxu+BOziPdCGu1ovxH9126X/pGhmnsb1LxyGrHSe6v/jtXrGYq1LVOxJnSSNJ3ascE0rPLviJs7e2OWWHNT6gdnREeMwvToh3BsuRRbB74F/BmMD9Zux0OtmdfNiRi67TcU/v6L/svzeSvK97yCCUuCpADVsXobNMJpxDwow28WeoGdI+q1nIwFfTvi4d6uCIgGvIfsxILap7Sf8dUwcMwWjLPeiP5fb4JXQfbVJ2Pt33sgdf9UBERdBOzfwNTxS9EhMUjznpTos67gd6DgOt7AjE/nw/FIbwRESU8HvN1rIfpKwdPXTfN7UP7nY9PUbWjfqoMUtBUV2P3+++9Yv349xBS7CRMm5IR2SUlJ0jRYMYqnS5cu6NGjhxEPoggwtuPCU1uI2aq5R/b0wTxF3D+NbT9ewFOIk+VwaugD37fraqdRFny7vIFdclQYtl94qpkiq3vXJv0wwOlYbiiWp8j8AZRuYJd/NFXO5XpTXbV/alRgFwePvFNmtYEd8o0azL6bgV1iCwzsCqqzbrtyEfQc87XJwGiyAgK7/CMe8444FGXlaXve7s0J7N6G9elt2JncCqO7VsfpbfuBrkPQJkt/BGPWg1gcOXIWt1LE9GHNlGpbj/6aHX8LfK6Kej4N1FM3VM0X2Bn2vrxnDc46aetixFtTklNEYJeQkIAj0Yfhv3x4SYrgNRR4aQIM7F4adfm8UWkEdtIPX949sP5fG41CFKPz6rrWNZvALvXPP3E9S4UstQzVbQAnWBXYzicqFa5lqCAGbuyzUqHdTD8sm2R+gV1hHSk29ugb2AO/XjlrVH+XxUkFB3bv4d763ph1RVurJiJ4qIYdOtP5pCDBep30A7QoZ4b295ordH8IFr8PhOORdzDhaHYrR2DVvJFI3SkCO+0PWI+2Yc2OdZoAxYhD9wemsg/rctusv4ZdHHbM9AcmRaFDouaHd+mwn4bvZr+F2KUDsCjfD+H6AUzJArvi9N9DTchjEf65U5KruY/AjH6j4floNYZKIU1ha9jph61FPc9Ge9m/gUljlmJgbTvcOzcFY7adlsKiAg+9wK4avDvOwtTOTXFv/wBNkCBCkxb3MP3/ZuhMAdVpl4H3NPte+QI7zyv4YEkQsmNx3dFS4vcd7o7F0J0isHDEpEkH9J9fI97P0j5FfzSXgdKLCHekEM7bDsf3B2NF1Glt2Jn3s0pTrtR+3fcVwMAxP8M/S7sGoDZQy/UTfdADD3d0xfRfNWXoeucrT+/9F9fmeV+1Qe+9E6ux6FAkbhoaUVjawEWVl3cNu8wb2LdzIhb9LmLjt6XPkGondD7jpbDcFqFzJiG6IHvJ8QYClsxBTPb9263Agc4KaVr4PqMCu6I/6zYkmaUAACAASURBVDRFF1bHxag5aQP62BzFmh+WY4eYbm3EYXrfg/JX+gv/r9CzXW80aNCgyMBOXL1lyxacPn0aqampqFWrllTg7du34ejoCLlcLpUxZcoU1K0rDYUr9BAjmC7U1V+DrMAL4vdj4/m6GNDbs8iQTrcMgyPsLtTVGR2mc7YIgnanFzjC7gB8NSGPdOgGW4WM+DMysMs4H4EN8U1y17DLG1rphkHaUXu6owRz63QA8NXZ6KDAwK7gOhs1wi5nvT1xZ+MDOxg1ws74wK568mls25mMVt3tcPKYA3qL6bF6bY7H/nXHYO07DJ3raubX3j+2EYfQXdOXhTxXhT+fxQ3synaE3fXr17En6nt8GvrPol5Lfp0CZSrAwK5M+S3/5qUV2LlUccHv3/5hFNjR3w9L02rNZYRdyp/XIQPE9hJQSb8zfCjVasQ+U0IFQGxP8V11NQaOH4ZlEy0rsBOtF304ZN4Ao/q7LE4qOLDLs5um9oc1RWaGfjXvbofv16v1R+9IZ+gGdtofZqXRdNmX511v7D1MGjga73rUh23iKYRFzEbY9aKDO/EDk9erLctwGqwuR0Ej7MQPil+gg71mWmvu8RDHt4oRXdkL6dfM2WzA1uaGFPStMDD6x7hRJ8XrPzhain/uph+KzCTc09uwQTewq4Z3+y7CuBbuqKZdQ8fWRoFo7TOqF27le55FhmWElzR6qB8cr69DaGJHTGpfC1d/mCGNJBIjTsdhNXqtjdB/n/Q2nciAIuUeoo8swCwx+kgcBqYl6o2wE19v+RDztWvg6RaeL7DTWY9MnKcXiIkpsf4j0cha876nJkZi6dolOF6GwZGmfgsK3jSjyHDHEV7ekzGuU0d4VlXg6unlmL5bjFLMO8LOwKhWbQCXs95nvn7I/xmX651R+Pt/yXCQXK3FZMzo/B68XWxxM24jlm7dhJgy9Nd79qQRqR1xM+czXTNKsJF26n7uc3dF+keeNTBs72VoDVXdfiyyTw3YFfgOFFFH+zfQp+d4+Hk2Q82sOHy/dyqWSmFk4YdpfQ/KX9dhnYZjyvvT4OnpWeSmE9lXnzlzBkeOHJE2mBCHGJ335ptv4ujRo0hPT5dG4E2fPr3I0E5aK+24Et4DtOvCIQvpyU8hd6oEu4x4HPoxFq/49EBjJ0CMjNuj8MFIA4vWZcQfwo+xr8CnR+N867RJQVicG0YM8NIEffnWfwOy0pPxVO6ESnaaEC7BrT/6ttOsN5eRkQU7O2sDUzz1R6JJwWCCG/r3badZdy0jA1l2drA2FNjhKiLXRKNSXz/NFNKsOzi2/QdcqtTJuMAu4zL2bIqGbad+6NpITOzNXmuvqBF2DxCz5zjSvfqhXV3tunyG6izWbjsG+AzoCrfsNey2x8BJ1Dd7DbuSBnYQawhKhaOrpnDE7tmOGKe+2jC0eCPsqkMzrfRssi2cWg3TbEChF9hpptg6Dx4irTWoWY/vOFIaaka1FfpcFfZ8SiFlwaMgq4t1FkMPQNk5exo3IKbsbv/LDYMHaNZolNaw+zEFrUb0RuMXuIadeB9jY2Ox9L9LsO1ogSvkFvVRxq9T4KUIMLB7Kczl9ybFCex8Atrj8i3DoVz9Gm44tcq4EVc7jmxH7eq1yyywu/vLKRwZ0BtDb4gV6Qo/xJRYEdgVfWg2mniqAmRq4LpKjf+9LsPQ94daZGAnPFr87TWTXc/O6MBOGrkjphZOwg4DnVx4wKEZYWd76B0ERGVfPBjB80ZDIY2w0y2wGt4dEoIZHjewyEDoUPTzVZZnFDwlVjNiaSiG7sw/zddryE4E1/sVAf8J0vxALo2+aYroYgR29QbsxHe1jmoXhDfwQ2wR/ZerZpn+mvbpuHRcgwOdFFizbBJ2SLlwDyz+bDKgXVOxyMAuB6xgL6lfa59Cr2VLNFMwvRdhVc82SP39KGxbNMPVTQMwP3sEa3Z5BqbE6j3RRQV2hayTV6zAzn0etg6shNBlU7VrsJXle6W5d0nWsNN/L3Lb4NhgBBaMmADHX30xZu9b+abEGjXCTi/wLCyw+0kzYq+A97/I3Ysd38Ps8YHwTgx6STt4F9DXeZ496XuHy1HttF3N6DUxijr3M95wOXr2WFHsEXZFftYV+A4YW0dHeHVchAXdHLFvvj9WlGVIWgqvXTO3Flgyahnat20Pa2tDK/wbfxMx0m7lypU5od3cuXPh7KxZs7CgIzk2EvtP/oXH0mxFORxeaYt+PTxRKSUGO7fEwKm7JvDIunUIW368ptmBVToccnZpTYnZiS0xTuju3xn5xvWJ4G/nIVx7Cti+0gn+YteK5FhE7j+JvzQ31d9tNuUqDkUewTXpa3I4ePhipE/dIgM7ETxdPRSJI9ceQ7rSwQO+I31Q12BgB6RcjsSe43/hqVwOyJ3RrHklXLr1Cvx7N9aOWCssDBJhz2n8cOgCEp5q6lmr7WD0bp4h7RJb8Ai7WzgU+iOSvYZhgJcI+gqos1jhLjYSkSfv4qk0A9kJDdv6wkcKB7WbTpQ4sJMKR2TkSdzVFA6nhm3h69NIu6ZgcQM7aWtYrDsCdBrdFdKeJHlGFUo7vZ5LgEJMg7Z1Q1u3ZMQoO0mBXWHPlSiqwOezyMAOeBATgR+jxX2d0Uy7S+ytYwdwOC5JekaUDq5o5dMdXmLjjhd4ZGVl4cTJE/hk/T8Qe7OQXehfYB1YNAWMFWBgZ6wUzyuRwLDOw7F0gnFb2S/YOA8rIwyf+1HvCZjr/7lRddiwfz3cX3Evs8DuRvRJbO3bC/+6m1RkfY0K7NQqXMlQIU0tRuGJb+NAuL0Kj9+0wuB3LDewG/b5IByOEXs+mt5hdGCHvOsCiXWV3oanwzFE39Kf/qVppf4olfxr2K3A4ja1tGvY6buINdx2dVZYVGCnmY4H7AudJK3xJ9ZIatSkPhSXfkMjaVOBCAxdsVpac6yP/wZM9UjSjrCrhxnTtsLrz+zpicIqe/rdAEz/VSx61w+L/z4d3inbCg7siug/3R6wRH9N+3QCO+3U0lnLZuC4tKai/vNofGCnWXPQ0PPqKDZ28Aa+z+5zsaNp1/mY3cYDuLMNASuWazZ40D2eN7DTvnf1rs/GhE1i9Jgj6lW3xc0HD/OvYVfYCDvh43ER/Zct0Zk6WsafX/Y9sHjKLHg924ulW1dj310x+km8R+6wvSTWoivqvdCtv2ZdvkaxIrCrlu8d06w5B+wI1WwMo1nD7j3cy/4HhmKNsPsJhb3/Re9e7IiBY/bAP8u0AjvYj8CqT0fDNnoUxuy9iXfFOnV1r2Dpf6bie/ERJ573upVwPN86cDr2h/ph1acjgaipmCA29NCuYffuo+y2FtWnhkYnar73GHwHjK2jNILQHcctILATG2GtnbQBXX26wU7savqcR3ZoV7VqVUycOBEVKkjj2p7vuHUIocfkObvJSoWlx2DnpltoprvO2/PdhVeXN4Fy8lw9ffoUB48ewJgVoyDWz+ZBAVMWYGBnyr1jAXUTu7x+HxRpVEvERgQ9Z/ji2p2reue3bdoe330aJu0kaswxN/Qz+LbuWqaB3epePbEooehpIYUFdjK1Gk+lTSZUUGjDOhHYXVOq8XNzGeTOMgzyGWK2I+zEN0ilSokqFasY7NbszT2M6fOXfY7xgZ3YOXIwFg8cDW8X7b/C6uwaWWTAkW+X2O2IcegHx0NihN14rJo3WPMvp2JHxKwbiD60ANOzpwG+bJQS36/wXWI79F2BqS09UE0s3CimGd75L2atWIIYaUfOkfCslAFFpgL3rpxCqnt9xM4RU2KBeh1XILhbS1TLzECs2CV2P+DdMxQz2ntIf6bIuofjsUnoUOsKfFcsz7MJgU5jCuy/8uAvHHR+uNfuWvmui6121+JIxFZ6D7b7NSM+C3+ejfVqinFj5qPPq9rdf5GBh4mnseOHn1CvVyDexU+YvzpIf5rpcwd2Ilwaj8VDxW7Omh/OU/9chV4Gdok9XEhg5+geiFUf9oTu/tp6u8iW+B15zgsd38NU/8noVtsZttqiFE9/RejnkyAmAhX2XnQYshOzPaU9XzW74t7Jneab/x1zhPS+tvGAo9jVOUvsErsAs/b/plmDsJiBnVgHsMD339Dail3X4EA7d00LbeygSDyF0B1TpQ0wyuwwMLrTc8BOrPK8q925tykG+s+Cv4dml1yI5z1uOfqHRqAwe8cm0xDc7300stfs1ix2iV20aXXO9N+SfNYV9A6IDVQM1zEJs6fNRwep4ppdea/+uhgBu48VvuZkmXVG8W48rNMIfNxjIlq90croabGF3eHRo0dwcHCAvb20jfTzH2KU2oW6udNas6cTHlDibUOj6p7/jiyhPAiUg+dKpVLhl19/werIFZwOWx6eaQtoIwM7C+hEU26C2OH18sbr0ppyxhwitPtu/3pE/3EadjZ26PJmVwzoOMjo66WfCWb4InDk7DIL7C6fisJ3vXshKNFwYHc/6iiePUiQOH77fA6eJehPnRWhXBbUuJ+pQmKWWK0u98hUqXG+ZVP8XumS9IemFtj977efkJisac+80M/QpXVXg7vEPlM8g/fHXsjIzMC5dZdgb5v/L7CmHNgZ8yzzHApQoBwJNJiHrf4eiNbu+Cy13H4wgj81NIW9HLmwqRQwU4FqlZ3x5YfB6Niqk7SRRFG7xb78ZiYjNnI/ohO0E2KVSsid3NCqc2d4isXAeFCgRAKW/VyJ3WHv3LmDo2ePYFroFDx8UvRsqBIx8iIKlKIAA7tSxGRRhgW2zdmJji18XgpP0pMkae2z8Hn/LbPA7viZ41jerTfCkx4ZbPOx0cNx59ABzc4RIp3T/lepAtLVajzKUuORUmxAofly9iF+//sr9fHp+hUYOL+P9MdTBv0TYp3Awo6Fmz/HqgjNxhQnV/6Cuq664z/yX/nKIFepzH8O+Ve+L0ZdPI4Bs/vi7k7D3+DyTmMVU3aXT1qZr5xbCTfhPf4N6c+jV/9msE4M7F7KK8ObUIACpSEgrQFmi9D/m4Qd2vW7NFNC38LVULFJSmnchGVQgAIvS8BKZgW3Wg2wYvQ3aNe2HWxts8envqwa8D4UoEBpC2RkZODkqZOYtO4jxN+9DpVa/LTFgwKmLcDAzrT7xyJqV1Bo8yIat3r3Csz/bg52zt9dZoGdCLX6+vfGrWP3YG+ff+2TAwvmIuo//4atVW4cp1CpkaFGTkiXd69YmQz4rZorlu/Zg4avvorP1n2KO0l3sPjjpXCuXPjixdfv/gkxTbileytMHji1SHZjArvrW24bHBUn7vPNnlU592BgVyQ3T6AABSxCQDttsEHNnGmneJZnt1qLaCcbQYHyIyCWYunxZi+M6zoBb3m/VSpTY8uPHltKAdMSEDvDnoo+hW/2r8S+s5Fcu860uoe1KUSAgR0fjxcuYGtti+ivY1Cjqtin/cUd2dMsEx8nlnlgJ0ahHQ0+Cfe6Hvka/OTeXawb3B8Jf1w2CiNTrcal2vWwNDwcjRo1NOqakp50/9F9tBrXvMgRdkeXn4T7K/nbdufBbQye1z9nHUIGdiXtCV5HAQpQgAIUoEBZC1R3ckHnFl0w1vcjtG7lDRsb7YKqZV0x3p8CFDBaQKFQ4MzZM1izfxUO/f4Tp8IaLccTTUGAgZ0p9EI5qENxdostKceisCAs37lUunz1lBD069A/X1Fi9Nuw+YPQrlkHbPks3OCt3vukEy7GXyhyqmZR00YLqkP2TZ/cu4Mt40Yj/tRpg/WwAnBdqUbFbj0QFLwMzs6Fj6QrqZvudWJX1hFBQ4sM7Ipqmwjuxn75IRq94s4psaXRMSyDAhSgAAUoQIEyEXCtWgOdmr2Dv70zFh7uHqhZs6YJrmlXJjS8KQVMWkCsWXf37l3EXYnDtz+vwdGLR5Dw6L5J15mVo0BeAQZ2fCZemsCLXMtOBHGD5ryfsxbB5AFTMcMvsNhtE6P0Go9sAEWW4rkDu/4dB2Ll5G8KrcO6Qf1w9chRaR07Me1VhHRin4k/VWooKqjRftIMTJ02rdjtKOkFs9bNQOi+b4sM7IxpW//ZfVDXtS4Du5J2Bq+jAAUoQAEKUMAkBERoJ3a1/2zwPDSs3QjNmzWHtbVxG6qZRANYCQqUM4HMzEzEnPsNV+9cxaJdCyDWOecmE+XsIbCQ5jKws5CONIdmVHWsit1BkQanUj5P/a/8FYcBs/tATIXNPsR6bXsXHSh2sXtO7sa4L/8mXVfUZgiFjbDrP6MP7GztcPKbX1C7ep0C67Ggf1+cO3IUWQAeqwG5rRqxtsC4Dm3wletpbPb5Fj369MWzZ89w7dqfqFmzxgsbaSd26G07oRWepD8pMrAT05zFBhaFtY2BXbEfP15AAQpQgAIUoICJCog17cTusW836YjurXrDtbILqjpVg6OjY84vO7v8axebaHNYLQpYjIDYTCI1NRUpKSlIS0tD0sMHSE5Pxu7oXTh95ZQ0qi71aarFtJcNKV8CDOzKV3+XeWtdqrhg25xdaFLfs1TqcuH6efh9PkgvrMsu+IeF+9CqcWuj75OlzEK36Z2l6bDPFdj9fhwnP+kFDwfApfW7eOuzXQXW4f0pvXHi3Amon6kxy0qNf7QAbj0FTt8CRnsCgQ/fwmsVnsEm6RI8nDJwEq3hF7LP6DYV58QpK/+O8MPbpEuKmu4rznmvlS82ztxS4C0Y2BVHn+dSgAIUoAAFKGAOApUrVJaCu1pVa8O9ljuau72Omk614eRQBdZWXOPOHPqQdbQsgSxVJpJSk5Dw5D7O3/gdV+7GIeHxfSSnJiM55RF3g7Ws7i53rWFgV+66vOwbXMGuAub/bSGGvzfyuSqz+aeNmP3tTKRnpBssp6lbM0Qs2AvxL6LGHF9u+wJfbV+cc2qJR9idP46vPuqNThXU6OAMvD1yDFJ6fAErK3m+aohQ6+TFE9Kfq7PUsE5UY5CVGjM8AI+KAOTArTRgy2U5XFq8BYe3h8B30PACmxN56ge4OLmg9WttjGlyzjlr934j7SSbfRgT2Ilzx/b8CLNHzYe1PP+0EAZ2xeoCnkwBClCAAhSggBkJONg5wMGugvR3IBtrG9jZ2EFu4O96ZtQkVpUCZiuQkZkBpUoJ8d9nGU85os5se5IVzyvAwI7PRJkJiFBpht9MtGvaoVh1EKPq5m2YjePnjxZ5nbjH+n9thHPlwjdsWBb+JRZv/T+98p4nsBv8UW8peJtQH2hcDVDUfwO2H66DyvlVvXvoBna6X5DfVOFOazWeZQJ2cuBcKnCpSkdU6DwC73TtAQcHB71yxDeo4B1fYfmOpdJfHBeN+xJih1ZjjpUR/8b/bV6gd6qxgZ24qG3T9vhqfDAa1MrfNq5hZ0wP8BwKUIACFKAABShAAQpQgAIUoIC+AAM7PhFlLtDi1delHV3fbtEJzRo0N1ifSzdicez8Uew+vgu/XjlbrDqLabiTB36CIe8Myzfa7ujvh/HltsU480f+nVpnfzBPmvKQ9xAj+8T53bx7SL90D7VCDZ+k86gRtRoJT4FV14AtCTKcaq/G8j+tcKd7X2kqqRj9JxYv/njpGIPtUWeqsUapgrUVMOtJRXxcrQIGVk+Eow2w7slrGBt6DDIrsUUF8PNvh6TALfbGRb26dHr9HUwf9ileb+hl0OvctRjpOkPBp6G2iULEeoEi4Mt7WMms0L1NT3R5s6te2+Rya4MjKcWir/O/myMVU5RzsTqbJ1OAAhSgAAUoQAEKUIACFKAABSxAgIGdBXSiJTVBbGZQy7m2tJmBWFPubtIdaaFQsWvr8x4iVHJ/xUMK4TIUz3D19hVpg4XSPFTP1BiXqkKcEvjZxgpWVQGf+yrs9gZqnZThaR1NyGbM8e49JXa0BuqekSHVVYZKTyvizZQUwNEJXv7jcON+PE5djMLdh3cLLa5+DTd4N2mDV1zqSufF37uOX+POStfzoAAFKEABClCAAhSgAAUoQAEKUMD0BBjYmV6fsEZmLqBWqyGTyXJa0eSOCl0c1FjuYAWZfe6fF9VM5SM1Jj9TYZWtFVTOxl9XVLn8OgUoQAEKUIACFKAABShAAQpQgAKmLcDAzrT7h7WjAAUoQAEKUIACFKAABShAAQpQgAIUKGcCDOzKWYezuRSgAAUoQAEKUIACFKAABShAAQpQgAKmLcDAzrT7h7WjAAUoQAEKUIACFKAABShAAQpQgAIUKGcCDOzKWYezuRSgAAUoQAEKUIACFKAABShAAQpQgAKmLcDAzrT7h7WjAAUoQAEKUIACFKAABShAAQpQgAIUKGcCDOzKWYezuRSgAAUoQAEKUIACFKAABShAAQpQgAKmLcDAzrT7h7WjAAUoQAEKUIACFKAABShAAQpQgAIUKGcCDOzKWYezuRSgAAUoQAEKUIACFKAABShAAQpQgAKmLcDAzrT7h7WjAAUoQAEKUIACFKAABShAAQpQgAIUKGcCDOzKWYezuRSgAAUoQAEKUIACFKAABShAAQpQgAKmLcDAzrT7h7WjAAUoQAEKUIACFKAABShAAQpQgAIUKGcCDOzKWYezuRSgAAUoQAEKUIACFKAABShAAQpQgAKmLcDAzrT7h7WjAAUoQAEKUIACFKAABShAAQpQgAIUKGcCDOzKWYezuRSgAAUoQAEKUIACFKAABShAAQpQgAKmLcDAzrT7h7WjAAUoQAEKUIACFKAABShAAQpQgAIUKGcCDOzKWYezuRSgAAUoQAEKUIACFKAABShAAQpQgAKmLcDAzrT7h7WjAAUoQAEKUIACFKAABShAAQpQgAIUKGcCDOzKWYezuRSgAAUoQAEKUIACFKAABShAAQpQgAKmLcDAzrT7h7WjAAUoQAEKUIACFKAABShAAQpQgAIUKGcCDOzKWYezuRSgAAUoQAEKUIACFKAABShAAQpQgAKmLSBTq9Vq064ia0cBClCAAhSgAAUoQAEKUIACFKAABShAgfIjwMCu/PQ1W0oBClCAAhSgAAUoQAEKUIACFKAABShgBgIM7Mygk1hFClCAAhSgAAUoQAEKUIACFKAABShAgfIjwMCu/PQ1W0oBClCAAhSgAAUoQAEKUIACFKAABShgBgIM7Mygk1hFClCAAhSgAAUoQAEKUIACFKAABShAgfIjwMCu/PQ1W0oBClCAAhSgAAUoQAEKUIACFKAABShgBgIM7Mygk1hFClCAAhSgAAUoQAEKUIACFKAABShAgfIjwMCu/PQ1W0oBClCAAhSgAAUoQAEKUIACFKAABShgBgIM7Mygk1hFClCAAhSgAAUoQAEKUIACFKAABShAgfIjwMCu/PQ1W0oBClCAAhSgAAUoQAEKUIACFKAABShgBgIM7Mygk1hFChgWSMWuJQ+AUW7o70ojClCAAhSgAAUoQAEKUIACFKAABSxFgIGdpfSkubQj4S5GbAC+mlYLNXTrXNCfm2q7LvyFat8pDNauR3dXbHrH8SXU/GUEdmmIPxyK0M1RiH2cCcAGVTy7IGCaP5pWfP4mXgwJxO2+QfAtlcDxIkICb6NvkC8MFpdwAIGT1uJ2jwUI9ffIU/lkHJ47Dqtiu2DO9rFo+vxNs4ASivBEAqJXLseqqCtIzwRsqtSH5/AABPrUKVnbkw8gMLwOgsZSv2SAvIoCFKAABShAAQpQgAIUsCQBBnaW1Jvm0BYTD+wSDgcjLK0L/Ho2NRz6GDC+/3M8mtx0xMNR1V9yDxQ/sCte+5JxYslEhGIUpo31hYeTaJ4CyfGJgFsdSP/7XEc8Nk8MgcucUgrs4jdjYogL5hQW2IXFwuVMRXTZnCeUu70XAaExcDnnin4M7DS9WoRn/OaxmJs8FsETvTXPguI2bie7oI6rbYmeirQTS/BhbA9sZ2BXIj9eRAEKUIACFKAABShAAQpYlgADO8vqT9NvjbGB3dMkhK1LwRd3VLAH0KyxI+aMckU9qYUiqHoIuy5y7NqlwIUsNVDVDmtH2+OXdY/x9SPgGeQIGFUDHzYWVwN4moT1Xz/B14nif2To3NsZC9tWMuiVcPEAwsN24467HyYMao86RYwkMxzYPUDwkkz06KPCFxsy8F97e8TMro16hdRDlPO1fSXUO/UEWxLVuAkr9NerZxrObHuASedUcLUGXL0c0OHaM1TRTol9dvk2PtmswBVr4P4zoMNbVfFVHyfJT/cwtn2K6GB8GOaGxcH9UOCYqYRorFy+ClG3AWQ6wXPQBAT084CG7CJCpsWjdb8rCA29iOT0dMCtB2bOHA6PivGImBaE8BvpsHFxQkW4YVDQNPg4pSFu8xIsORgvlVDRayxmBrTXhKcXQzAtvjX6XQlF6MVkaIqbiZnDPVAxPgLTgsJxI90GLk4VAbdBCJrmox8qihF2yzPRziUMV9qtR4B3brAUFzoWke7DgeVX0CU7sEu7iNAlq3A4XgGbzHRUbD3BuLpINb+Nw0HB2HxFPHCZyKyT3W7xNU0bl0eJrymQnPgYqOACd7+ZmOtbB0g4geCFIYhJswEyXdFl5kwM9xCiCTgQGAbbQS44uPIwbmd7Tm6NM8sX4uBtcac66JFzfu69XoTnxZDBOPj6Jj1HqelxofDfUBuLdYNT8WerXBAU7IM00b+Hb8MW6UiGOwYFzoTP7VUIDDmDxMwKcHGyBdpNxsrhHkBaHDYvWQLN41ARXmNnIqC9ZvxkwoFAhNkOgsvBlTh8Ox3pcEOPmZPR+sxyLNRgoE7282H6n4ysIQUoQAEKUIACFKAABShAAT0BBnZ8IF6ugFGBXSr2LkvEibddsfBNEVRk4WbkXxjzyBHfD68OeymwS8DXrpUQPsoFVfAMZzbcRdeLcoR/VgedK8mBG3cwcJ0ac+bXQXOk49CK+zjeoSbmeDkAmY+x/suHeDa4HsY3lBfYfkVCDMJDNuOKU0/4DffRjjDLf3qBgd30Jzje1BEr/VxRw0ZcV3g9pHJ+luP7abXRQbQhJQEzP3+K9jPqo2c14Ob38RjxqCL2SG1W4nHMHfQOUyLgbEDOpgAAIABJREFUn2INuwcInp6O5vPqobODuJcCj1OAKpUKHu1UVPsuhgzHKpfFWNmvgLhOcREhE8NQIXAmhruJfkpDzMoAhLsHIUia43oRIYPnIX7UMgT11JQRvzkAgeljsVkaRSW+Hob6K3JH2CWfCMK0mJ4InuglhX7i/KDMCQgRU1gvhmDwvHiMWhYETXHx2BwQiPSxm6EpLgSDw+pjRWEj7JYDk0fdwfQwNwTP1QZ6imgET4xFj6Da2DDpBvxyRtglIyGhAlylEWNpiA4eh4Ot1yCwfcWi64I0JNzOhGsdzTjE2xEBCEyeoJmKK8IrnfunRQdjXFQ7rA/whi3iEDp2A1zmatuYdgLB4w6j9cpAtHcSgd0khLvNRPBY4SO8J2JhlBcmrwmAqBZuRyAgMBkTQv0hJv2+SE/FxRBMDE7GoGlj4asZfqk9bmNvwBJgWrC2n0ST/RHmFoy5LuEYHumJNdPaa0JdRTLS4ISKtpoAbtINP50Rdsk4ETQNMT2DMdFLehqwOSAImRNCIBil88PdMDN4LMSX02JWYuLCKHhNXoMADQYiAgKRPCFUOp8HBShAAQpQgAIUoAAFKEABcxJgYGdOvWUJdRWB3ZdPEWmoLS4OuCTWtnt4D6ODlQiQwjbtkZmAmYEZeH9xXbSWArtEPBvcAH71NV/XhGYV8XCUi/YCEWA9Q/vFr6C1gfJuRsZjYlZV7OlTpWBVRQIuHg5H2O47qD1qMiZ6G15oreDALg3un9VHz+yBfEXUQ5QzJkW3Tppg8mb3VxHQTNPm+/0bYHzD7ConY/XsZNSYJAI7EXImYFf9yljYuypq2BQcROY0uIj2iRFUYfVXaMM3A0wXQzA8whNrArXhizjldgQmBttgzpKecJUCuYN4fVMAcgaz6YVqeQO7ZBwIDMCdUToBS8JeTJuXiYCV/VBHXHvwdWySgi3NoVdHYwO7oKY4oxMoJR+ei7lpYxHc+iIC9QI7/TaLgGg5Jms8iqpLXi5xflQ7TRgl3HRDK11HA6YxKwfjcGsxkk34zEP6hJXIzlCl0OrKIGyf6JUtgpDBUWgnhY4v2FPEmLdPIDwkFAevVIRnD39MHO4ljWoUpgHxftq1Ai8iZHgEPNcEon3aAQROOQLPmZMxqKlrTj+KyucL7MSadgF3MEobPkrn7J2GeZkBUogszp+XPiE3UJbWKLyCQdsnIkcjZDCi2m3XBLo8KEABClCAAhSgAAUoQAEKmJEAAzsz6iyLqKoxI+zEhg4/yjXhXU6jRQCXinrSaLL8a7flD810ArvLf+G1dQq4O8r0CZtVxp7+zvlYk+NPYO/mcESlu6Ov3yD4Ni18R4SCAzttYJh9hyLqIcr5BNV1NqzQDex0259dYB6HzFScOf4IXx/MxONXHbBwiCs8xEi9PIex7RMj7EJrL8OSnobbn39ElJS66IReIpDLDo+y8yTdUXB5AzsR7CzECScxRVb3aIfJK4fDQzf0yilOJ1Q0OrDzhW1OoOSKw3ODgYC58FHo1l20JQabQzYj6k665m5pyXDyW5Yb2GUHcIbqkhaPw6GhCI+V5mBLI8kSvWdqR4+lIS40EPNOZELM/oRLa4wN8IeXE5B8IBDjNiRopoXqHG6DgjDNR4EDgWKIYO6IxPx9oGv+gj11K6hIwIlVgViV6a8ZPSdGLX54Tlor0F1Mrc4ZQShcL+JAeBjCzqTByy8AY33dpP7O1xYRXi48AScxxVnvcdBMl9ULUMXX9Z49zQUi0GVgZxHfOdgIClCAAhSgAAUoQAEKlDsBBnblrsvLuMHGBHZGjbB7AGjXbhMtKjSwE+WtUGGOWEOuiOaLTRlCbrfG8J7t4WbkrgpGB3ZF1KPwwC7/qELgMcLmP4L9xyLE1G1YFu6fvINBx20Qnmc33uK0r8g17IwaYVecwE6MCAvUG0Gm112lGNi5Jh/G3IB4+AW5YFVIRcwV02P1Ap84hPqvgs3cYAx309RCjO5abjPNiMCuIk4EjcMZn+ypmQBiVmLwGR9tYCemei5B8tgg5MtChenB17XTY/M+rGJKbHECuxfsma96uoGnAtHBHyKq3Uq0i5qIc12005b1rknAieDpiPRcLJkaHGEXmI4JYnSlgfeWgV0Zf5bz9hSgAAUoQAEKUIACFKDACxVgYPdCeVl4PgFjAjtprbd72Pt6DSx9O3cNuxGJjjgwKnsNu2IEdtBOF21cHet6VNZUKTMNj7Mqooq03tvzHUYHdkXUo/DAztAadncxKCwLH0ujDvO04cYd9N4uw9o8gV3xWioCoikId5mAuRPao4520JciIRmZrmIUnFhvbRUwLQj+0qYImjXVwt01AYxmjbrCArvbiJi4EGnTVuaGYgcCMeVIOywO6qkNaRRITs7UjLIqKrAT03EXpmHayuHQZmz6zZU2nRAD1HzhCk2gFHKxApqOXanZOCHf6MBw1F8zF74iuE2LQUjAQsQP0k4RLrQuwIHA6bjhF6qdinkbewOnY4Nb9gg7MfLtIFpvDsiZuplTUWldwGBgYjDGSuu26a7zVtzATjNq7cV4KpBwOxFOdepop7UqcHvvPEyP6YGVge01m33EhWJs+G3UuVIHfjrTWnU7JX7zRIS4zJGeFxEQjzjSGuuz17eTNtmYgiPtFuesgShGKiZnOkE8Dgzsivc282wKUIACFKAABShAAQpQwLwEGNiZV3+Zf22NCuzErq6PsWvzI3zxpxpVoEZdsUusnyvqSZs3FHNKrLgku7w4Fa4AqGsvx5yP66N/7ecnNT6wK7weRQV2IhDT3yW2MvxSUvC4uwjskrB+/hNsAWCXpUaCgw3+5eeC/vXz7hFb3PYmICZ0FUIOX0FieiYAG1SpPwiBS/ppQrHkGIQuCcbhhIpApg3c+41FQL+mubvEFhrYiQ1Rg7Fw1RmkOXlieFCgtEts/IEQBIedwR1xP5sq8Bw1V7N7alGBHcSIrYVYdSYNTp7DERRoaJfY7MBOu5vpQmBmdpiUZ0plbt0qAE4+mNjpDsIxyogRdq5Ii9uMhQsjcbtiBdjYNMXwQS4Ij/XCSmkxtWREBwfgyyjtVFvYoIK7zi6ywjR4JQ7GPkam+FptHwQEiY0Vih/YiWfmxXimISZkLlYevoHH0mNRAbVb+yFgrC+k/UekQ2w+MQWRPsty15mL24yJSw4DtrZQpKWhopfONYo4RMxbiPDbNnDymYaVYqeItHgcCAlG2Jk70DwOnhg1dy6kzXR11xQUt+OU2OK+3DyfAhSgAAUoQAEKUIACFDBhAQZ2Jtw5rBoFKGBpAmk4sSQAMV2ydz7VtE93pJnltDj/brGW0za2hAIUoAAFKEABClCAAhSgwIsVYGD3Yn1ZOgUoQAEdATFKbh4Sx+ZOA9ZMJQ7AQa9gTGufZ4MFM7ZLi1mJgL1eWJI9RdaM28KqU4ACFKAABShAAQpQgAIUeNkCDOxetjjvRwEKlGuBtPgDCAnejStiKikUUCjqwGu4P/x9NLulmv1xMRRjgw8ivWIXzAzyR1OLaJTZ9wobQAEKUIACFKAABShAAQqYmQADOzPrMFaXAhSgAAUoQAEKUIACFKAABShAAQpQwLIFGNhZdv+ydRSgAAUoQAEKUIACFKAABShAAQpQgAJmJsDAzsw6jNWlAAUoQAEKUIACFKAABShAAQpQgAIUsGwBBnaW3b9sHQUoQAEKUIACFKAABShAAQpQgAIUoICZCTCwM7MOY3UpQAEKUIACFKAABShAAQpQgAIUoAAFLFuAgZ1l9y9bRwEKUIACFKAABShAAQpQgAIUoAAFKGBmAgzszKzDWF0KUIACFKAABShAAQpQgAIUoAAFKEAByxZgYGfZ/cvWUYACFKAABShAAQpQgAIUoAAFKEABCpiZAAM7M+swVpcCFKAABShAAQpQgAIUoAAFKEABClDAsgUY2Fl2/7J1FKAABShAAQpQgAIUoAAFKEABClCAAmYmwMDOzDqM1aUABShAAQpQgAIUoAAFKEABClCAAhSwbAEGdpbdv2wdBShAAQpQgAIUoAAFKEABClCAAhSggJkJMLAzsw5jdSlAAQpQgAIUoAAFKEABClCAAhSgAAUsW4CBnWX3L1tHAQpQgAIUoAAFKEABClCAAhSgAAUoYGYCDOzMrMNYXQpQgAIUoAAFKEABClCAAhSgAAUoQAHLFmBgZ9n9y9ZRgAIUoAAFKEABClCAAhSgAAUoQAEKmJkAAzsz6zBWlwIUoAAFKEABClCAAhSgAAUoQAEKUMCyBRjYWXb/snUUoAAFKEABClCAAhSgAAUoQAEKUIACZibAwM7MOozVpQAFKEABClCAAhSgAAUoQAEKUIACFLBsAQZ2lt2/bB0FKEABClCAAhSgAAUoQAEKUIACFKCAmQkwsDOzDmN1KUABClCAAhSgAAUoQAEKUIACFKAABSxbgIGdZfcvW0cBClCAAhSgAAUoQAEKUIACFKAABShgZgIM7Mysw1hdClCAAhSgAAUoQAEKUIACFKAABShAAcsWYGBn2f3L1lGAAhSgAAUoQAEKUIACFKAABShAAQqYmQADOzPrMFaXAhSgAAUoQAEKUIACFKAABShAAQpQwLIFGNhZdv+ydRSgAAUoQAEKUIACFKAABShAAQpQgAJmJsDAzsw6jNWlAAUoQAEKUIACFKAABShAAQpQgAIUsGwBBnaW3b9sHQUoQAEKUIACFKAABShAAQpQgAIUoICZCTCwM7MOY3UpQAEKUIACFKAABShAAQpQgAIUoAAFLFuAgZ1l9y9bRwEKUIACFKAABShAAQpQgAIUoAAFKGBmAgzszKzDWF0KUIACFKCAKQvcvHkTP/74IypUqIAePXrA2dnZlKtb7LolJSUhMjIS6enp6N69O+rVq1fsMngBBShAAQpQgAIUoAAFihJgYFeUEL/+0gUePXqEs2fP4tSpU9J/r127hitXruTUo2rVqmjevDnq16+PVq1awcvLC82aNUPFihVfel3L8oYKhQLnzp3DwYMHcebMmXxO7u7u0g+SLVq0kH4Jp1dffRW2trZlWW3emwJlJiA+W8Tnyr59+/DHH3/g/PnzEH+WfXh7e6NGjRrS58obb7whfa7UrFkTVlZWZVZnc7vx1atX8be//U36TBJHnz59sGLFCri4uJhbUwzWNzExEZMmTcL3338vfb1169b49ttv0ahRI4toHxtBAQpQgAIUoAAFKGA6AgzsTKcvynVNVCoVoqOjsXbtWuzevRupqanF8nB0dMQ777yD0aNHo2PHjnBwcDB4/ZYtW6QfJvMe4oeu7777Dm5ubsW6r7EnR0REYNiwYflOF8Hjpk2b4OHhYWxRSEtLw8aNG7Fq1Sq9INOYAkTYOXjwYOmXCCesra2Nuczoc8TIE39/f/z000851xw6dAjt2rUzuozCTnz69CmmTZuGdevW5Zwmflg2ZFsqN2QhFiFw48YNBAcHS+9acT9bmjZtKj1fAwcOlAJwmUxmESYvqhHh4eH44IMP9Ir/4Ycf0Llz5xd1y5da7unTp9GrVy+95+g///kPxowZ81LrwZtRgAIUoAAFKEABCli+AAM7y+9jk26hWq1GTEwMPv/8c2kKVWkcq1evlkIjQ0dBgZ04t7DrnqdeImCbMmWKFLLlPYob2F2+fBmffPIJRAj2PIcYNbR9+3ZpdEhpHgzsSlOTZT2vgPiHgP/+97+YOXMmxDTN5znESLGvv/4aIvTmUbCAoc9YEeKJkMsSjqioqHzh4xdffIF//OMfltA8toECFKAABShAAQpQwIQEGNiZUGeUt6pkZGRg/fr1mD9/vt60NEMOYjRYpUqVkJKSIo3EK+ho27atVKaYLmvoKCyw8/Pzk0bhiPuU5hEbGwtRtgjb8h7FCezEVD7xQ6GYxmfoEKMMX3/9ddjb2+PBgwfSdNmCjvfff18KKKtUqVKaTQUDu1LlZGHPIZCVlYWQkBDMnj27wFF1YsRcw4YNpbuIqfeFhXoMZYzrDBFo9e3bN8e8cePGCAsLg6enp3EFmPhZcXFxGDFiRM7nsPjcFf/4IUZ486AABShAAQpQgAIUoEBpCjCwK01NlmW0wP+zdz5QUZ13+n/axRrsFm1wK3aDJGRXegobsa2Y4i/qNkhCtsFGirobsNGj5I9gNGqMiUpV1FgwMYJJA66mQnpQo21IGxolXTGrLZgWyGKbcSspkhZsYQvuFujBnvM73ztzhzt37sy9M8wMIM97jieJ8973z+d97zt5n/n+Eauz73znO8offVHdNhctWqQIUEaikrhGipvbuXPnFAuas2fPKs0UFhZi9erVHt3WvAl2wbA6EwvCAwcO4JlnnjFkY1Ww6+jowOOPP67E3tKWlJQUPProo5gzZ46h5Y+4/4kQIW5cWk7BcuGiYGf5FWDFIBOQM2H58uWQd0ctIq6I2CICupwt+niOYpEne/jXv/41/uM//gMnT55U3M5F1JOzQ95XsyKi37e+9S0lVt5oc9eWuJhbtmyBnA8SXkDOU0/hBTxxEKH0tddeU56VHz9EMH3wwQdHjCvxL3/5S2RkZCj7wh93fTnT33rrLeWHJvkBSVz0xaI70OEFzPYZPycBEiABEiABEiABErj5CVCwu/nXeMTN0JNYJ5dpEZ9EcJs6darlccsFSi7JEgRcLDu8ZezTCnYSVF6sPl5//XVnX5s3b8Zzzz2Hv/mbv7Hcv7eK7e3tysVXLv9S7rnnHiVz4jvvvKP8txXBzkj0E1ZPPfUU1q5d69OF+g9/+INy2ZRx+BI3zyoMCnZWSbFeMAlIIonHHnvMmRhA+pIkLEVFRViwYIFl8UgEPBHvzp8/j4cffthSYhuJ15aZmalMb7QJdlqx0V/BLpjrGoi25QeUTZs2KU35I9gFYgxsgwRIgARIgARIgARIgASsEKBgZ4US6wSMgIhPIprJZVBbRGQTd9T77rsvqBkZtYKdiGVycZP4eaq7qrg1SUIDXwRDb3BEqJMED2qgexEMRABQkyZYEez0op/09+STT2L79u0YP358wNYmEA1RsAsERbYxVAL6904EbhHPxNIrmOWvf/2r8l6KddloFOxEwFJjzd2Mgp1YxMmPHOKiS8EumG8C2yYBEiABEiABEiABEggEAQp2gaDINiwTkPhr2dnZLvHcRKyT7LBi9RXsohXsxM1NYlxJzDttQgip841vfGPIQ5EYfRLsXrK5SpEEDy+99JJymRf3VClWBDt9VkJf3POGPAkfG6Bg5yMwVg8KAXG1z8/Pd7YdrPiU+sH//ve/V9xwxVV/tAl2erHxZhTs5PtHMv5KmAAKdkF59dgoCZAACZAACZAACZBAAAlQsAsgTDblnYDEnZN4P6p1mdQWyxeJl7RkyRLLbmpD4ayPYScWJeImKpc4tQTqoqoPTv7EE08oGV7F7bempsayYCcZFpctW+Ycn8StkxhRkZGRQ0ERlGcp2AUFKxv1gUB/f79iOVtaWup8auvWrYp4Huyit+wbTS6xekveQJ2DwWbuS/tybkosULXQJdYXeqxLAiRAAiRAAiRAAiQQagIU7EJNfAz399577ynCkzYIfKhdO40Eu9tvv93FKiZQWQ21l0M1k+Bdd92lBCj3RbDTj3kkX6Qp2I3hF3yETN3oh4FQCGfS7+7du5U4eWoJRb+BwC6x+iSuppzPqvv+SD5n/JmznE1PP/200x1W2qBg5w9JPkMCJBBsAt3d3cHugu2TAAk4CEyaNIksSGBEE6BgN6KX5+YZnDb7oDorEcbEFdVK5sVAkTAS7GbPno1du3Zhz549zm6ef/55rFmzxm+rP33Q+/T0dHz3u9+FXIyHKtg99NBDeOWVVwyz5waKk7/tjAbBTrJYNjY2ora2Vsme++GHHyqZQNUi2UPFTVv2xVe/+lXEx8f7xVrWWsTp//zP/1SSFkg/4pIne0OKZEOWvS/9iNWkuEz7mpFTv07StmQnlWzCMsf6+np/l9InMUPEqosXL+LNN99EU1OT8keEHxGqhWdycjLuv/9+JCUlBT2bppFgt3fvXuV9DkYRC9033nhDeb+1+8hKX1YFvWDtJWEl7rslJSXOHxGsjFvqeBL09JbFvloEy1yljZ/+9KfKXpZ/l/2kFkkeImEBvvzlL+Puu++GJA+69dZbDc9qNSFRRUUFDh486Hz3rM7RSNDTn3FWwhp460/7zl66dMn57sgzMtcvfOELzrNI3qVPf/rTpsMPJEPTzliBBEgg4AQo2AUcKRskAY8EKNhxc4x0AhTsRvoK3STj++1vf6tYb8ilXi2BzshqBZWRYCdigoxLkkOo1n+qwCaiij/lwoULSsZa1VpFFQDlQp+VlaUIN1KsXPbEMjE1NdU5jLlz5ypx9z7/+c/7M7SgPjOSBTuJKfjDH/5QiSEoF2OrRUQnSUaycuVKzJs3zzTRx/Xr11FZWQkRCbT73aw/EQa3bNkC2Xuf/OQnzaq7fP7HP/5REV0kJqMqCPrUgEFlK9ZHwlTiMYplmRWxSkSWHTt2YP78+T7P0ep8RKQRAV7+qEVc8SWmXaCyP6vtSkzKgoIC53tudYxqPTPBLph76f3331cy30pmWH9KoAU7EZnOnj2r7CURuH0psp++9a1vKUlFVEFLXKMlAYgkM/K3BFOwa21tVcYm54T6PWE2Tvk+EitByaQ+btw4t+qBZmg2Hn5OAiQQHAIU7ILDla2SgBEBCnbcFyOdAAW7kb5CN8n4fvSjHyEzM9M5G9VFVISQUBa9YCfjuvfee9HT06PENlKTQQxlfBK8XWuxp3Wx1VufWBHs9M8ILxGeJKPuSCsjVbCT7JAi2Ihlor9FkqW8+OKLXi1cRFyVeIz+imay70TIFmuwsLAwS0OV/fHYY4/hZz/7maX6ZpXECm7KlCmKsCbWPZ6KiITPPPOMi4uhWdvq5yI6yB8r1kJW29TW07/nc+bMUeI+3nbbbf405/EZEZcky7S/xZtgF+y9JD8qyNnnbwmkYCfCrwjO8sOGVfFKP259hm8jS0tf5xoMwU5ENfmekZiK/oilnpIiBYOhr7xYnwRIIDAEKNgFhiNbIQErBCjYWaHEOsNJgILdcNIfI30bWbwMl5WY/iKvvTDrA5Ln5eUp1jOf+tSnfFopvTWhJJuQi/348eMV9y5fLez+/Oc/Y926dS6ZbL/+9a8rF1wRVkZSGYmCnVzc5XIsLovaIm6v4oYqoqnW8krW6IMPPnBxw5PnrGQP1gfuV/sTV7avfe1r+Lu/+zvFze13v/sdpK64/emt8ES0k77EldCsiJWOZCXVinVihSMWOJLpWAQqscQRBiKwnT59WsnIrLWGkzHJeyDuhdK3lXLt2jXk5uZCBG89U3m3RaSWIuL1L37xC0gyBr0QE0zR7le/+hUkM6zNZnMOT4S1tWvXWhZCrXCQOYlQopYDBw5AMtSqRdwwxdLWU5kwYYJHN+hg7yUJUyBCtlpknbRjFYFaRO5bbrnFcPgiKEdERLi5ovrqEit7RCwVn3vuOZd+ZB/LnvzKV77icga3tbUZunvrwxjI945YKIoLvBTV4k6bEVxcuMXq01P5zGc+43b+D8UlVsYiFnVi8WkkTMrZIOeSWjo7O13OITmvjh49Com7qi3BYmjlHWAdEiCBwBOgYBd4pmyRBDwRoGDHvTHSCVCwG+krdBOMTy6FclH+/ve/75xNTk4OJK6Up8tgsKbtTbDTC22eLkdmY9P3oRV6/BHspD+xqNNmspW/k5hgL7zwAu644w6zIYXs85Eo2Okzd8qFWIQIiQXoLWacWMmJa55ckHt7exV306lTp3plKSKBiDZieSZWXeJGK5aQnlyrxdpGxidWdaqbtHTwzW9+U4m5JYKIpyKXfxGhtAKRWEzt27fPKZgZPStu3yKOaN9HK9aDalsiIIsAqs3CKvOTOYvVlZHVnIhPwkXrnhjMDNEioskYX375ZRcEMm8Rv4Nl2ae3uDNzefW2mUK5l2Qceos7f5NO+CrY6cVV2ReydtK/t/0v+1BERhHAJF6j/ODyxS9+0SNSI4s7K27f+gaHIti99dZbWLFihYtYJ+/Ohg0bFIFZfoD5xCc+4dKljLu5uRk//vGPFQFcMh7rf0QKFcOQfZGwIxIY4wQo2I3xDcDph5QABbuQ4mZnfhCgYOcHND7iG4Hf//73LllY5elgBoH3Njpvgp3RJV9cKCVJhNWit4bTu2n5K9iJpchTTz2F119/3WUoYpEhl72MjIygiRBW5y71RppgJxdciWMlcevU8u///u+K+Km/GHubp1gjWbW0lP0u6zV9+nTLcdokdpdYyqkxFKOionDy5El86Utf8jgs/SVdhEgR4bxZDKmN6S3zpL/jx48rFodmRf8OSb+vvvqqEt/PG1MRGEWwE8FBLVZcws3G4+lzEUBFiNRa2UndtLQ0rF+/Xkko4musQLOxBFKwk75CtZekr+ES7MTiU6yZ1bJt2zbFAs2qS7g8NzAwoNT3tv+GW7AzsoaVPSiW0t6ERrM9J5+HiqGVsbAOCZDA0AlQsBs6Q7ZAAlYJULCzSor1hosABbvhIj+G+jWKwTYUy5OhoPMm2Em7emsssXoQkUFco6wUffIKuXyK5ZF6kfRXsJO+vcUqE+FO4piJZdbnPvc5K0MNSp2RJtjpYxOKi933vvc9F7ezoIDwsVEjMUEs+7RxH/VN6vey1vXarHux3hIXQolTpxYRNsVN1VsxctP0RQAVq0VxpT116pSzm6FmZPY0XpnjiRMnFOteo5iC4nIsYxEX3qFm51XHEGjBzmwdjT73Zy9JO8Mh2Omzh1sRqv1hIs8Mp2CntZZUxy9itbzj3uJEWplrKBlaGQ/rkAAJDJ0ABbuhM2QLJGCVAAU7q6RYb7gIULAbLvJjqN+6ujpIzDVtzB5/XJECgcxMsNMLEr5YHulFEKNnhyLYyfx/85vfKKJKdXW1IQ5xJ5M4VGKtJdZSVq3CAsFW2hhpgp1+PGJYHUAOAAAgAElEQVTxKIKdxG0baUVvJSOWaOIaaFSM4kKKy67ER7Ra5B2U91ItVlwg9e+PZBkVt2xvrov68ejdu/VWqFbHb6WecKqqqlKs+jxlsRULQckwKlaXMTExQ7K6GwmCnXDxZS+pHIdDsNOLaJIpWayI1RiIVtbYap3hFOyMhG5xeZdz2hdLX6O5hpKhVdasRwIkMDQCFOyGxo9Pk4AvBCjY+UKLdYeDAAW74aA+xvo0ykY4UgU7I0sIiS8msa+0iQmMllB/KTOKCzZUwU76FbdbsWoSyyRv2UhVqzvJWhoZGRmSXTfSBDt9/ERfBNiQANN0os+k7E2wC4T4oH8vzaxJjZKfWEnEoecomTFFIPv5z3+ufCQis8x99uzZQUMu7ogS70/vUq7vUKzuxD1T3HslSYyvZaQIdr7speEU7Ixc1v3ZU1bWKRDvjPTjTww7vTjub3xUo3mGkqEVzqxDAiQwdAIU7IbOkC2QgFUCFOyskmK94SJAwW64yI+hfkeTYCfLIrGvxNrmypUryipZtQDSWw4Zuf0GQrBTt46IEOKuK0HXjTIOqvUkqLmIEJIAIdiWZSNNsDNy/ZRkHZKVUpuNcSS8jvr3ZKQJdvI+iAjd0NCg4PI3/pxREhpfrQP9WS9J8PHee++hqKgINTU1XpuQOIAS5+6BBx7wSbgbKYKdL3tpOAU76VtvtSlilpxr3uI3+rP+wyXYGVnDSow+SXxj9iOQ1XmGiqHV8bAeCZDA0AiETLDrbcDLG15Bc8LjKHpiJib4PGwbKnL24RzmYn1pFuz54YdWbBU52HcOmLu+FFmBaHBow+HTY4AABbsxsMijfIoU7Eb5Ao6G4Y82wc4fSyL9ZdCTBUUgBTt17f/whz8oCQrE6u7SpUset4RY3EmyD8laGuhg+2qnI02wk3FJJkmxHhPLLrUIC3E3lUyx/lhSBeO980Vk0cetkvFIvDati6vZGH11gRSxKzU11dmssJOkLBMnTjTryuXz/v5+bNq0ySXLrDdx0qfGLVQW4e7Xv/41jhw5oiTp8Galmp6erliyWs3ETMHOHmtTXLPVrMditSgZXD1Z+RolYzDLOmxhmd2qDJdgFwqBOlQM/eHOZ0iABHwnYC7Y9aD5WBleq72M6zeAsPAoxM17CA8/OBOTx/nQX28zKopeR0vcI9i8JA7Ko+0XUfEucG/WLEw1bco/wa637QKOHTuFi5ev4wbCEB4Zi8RFDyNr1lS0BFGwa79YgXdxr9KPYbFVIEfUQrWEhSMyNhEPLlmC5Ggf5MxeG2pOtSF6UQrifHjMFDcrBIUABbugYGWjASRAwS6AMNmUMYHRFMNOnYHeWs4svpc+Y6cnN9pgCHbqmCULZ2NjoyKE/OAHPzC0uhP3QxnbmjVrfMrCaHVvj0TBTlzGJBNjQUGBGxOJmSVJCUSY8SUOm1UeIg5J5lfJVCoChlipqZab0oZc5uvr6w2bMxOxDhw4oAhfatEnODEboz7OmVnmZrHkXLVqlbPZnJwcRQC+5ZZbzLpy+1wvbA2lLZ871zwg2Xwl0UxxcTHOnz9v2JSIuxJv7J577jHtKpiCXTD3kkzMVwHXEwxfBTtpR35wECtgvXgqVrCPP/64IrgPNZnOcAl2f/zjHxUXcNlnaglGSIhQMDR9AViBBEggIATMBLu2Uxuw8yfXERYVj1nTw9HV2IjLUVko3JAM335Ccx9uy7En8fy7syxazPku2PXaKrBt3zlcRxii4mdhengXGhsvY8Ki7diRMhXBs7BrwbEnn8e7s9aj1JPpnirYRcVj7vRIDHRdRqOtA303wjD9kR3YkDzZ0vr2XCjCxtcG8PDuzZhn7RFL7bJScAhQsAsOV7YaOAIU7ALHki15IGCUJdYsA2awYJolnVD71cfZkiDoYo3zxS9+0W1o+rh3Ioq9+eabSE5OdqsbTMFO25nE0xOrFhEijCyICgsLsXr16iEHPNdPcCQKdjJGETPFRfnb3/62IQ+x6Fm8eLHyJykpaUhipuwHEegqKysVdz+tZZ8v+9pMsNNnJP7qV7+qWI1J4gSzIlaZklX2xz/+sVLVSmw/vRhl1ocvn5sJ4r605U9dEcOampoUV8zjx4+7NSHCkbz/4irrrQRasAvVXpI5DadgZ5YcRM5UcU8Wl+w5c+b4ldV3uAS7UJ35oWDoz7vFZ0iABHwn4F2w60Ttnmfx+kd3GAhC7ajenI8fdH0Va0qXIwG9uPjSWpRdAsLvfQYvLYkF2quxOf8H6Jm7Hi/f34E9z76Oj+54GLs3J+N69R4U/eBj3HAOWXV17UVbbQXKTjWio09M+iIw/cEn8WRaL46JS+xt92NVchsqTl1SxK2oryzHmpxZcNeq2lGzLR/HO8Lx1TV7sDxBNT8bwADGKRZ+dsHuNty/KhltFadwqe8GwqK+guVrcjBLabAXtuoyHHvXho/t5oWISlyCx3OS7RaBnbXKnCas2o0H28rwUs1HiPrmY0j8z0P4wceDM8NcA+FOFey0n3XWYM+zx/FR2Ffw+Es5mDkOGBArxNdPobGlC3Yc05Gy6gksipuAzosvY9+RRnQ5u1LXyWTcvm8TPhEgAhTsAgSSzQSNAAW7oKFlwyoBvfglfy9CksRUC3WxKtiJVdauXbuwZ88e5xDFNU4s0/RZ/UQQe+yxx5RslFLEWuu73/0uRATSl1Bd3tR+xbpDLMvE6k5brAoQvq7PSBXsZB5yoRULRFlHda2M5idWd2LxtXTpUp+t7tra2rB9+3bT5AZWuJoJdkYChFgiyfy8xSqU5ySzq+wLtcj+FbEpPDzc49BuZsFOnbTskV/+8peQGGM/+9nPXFgsWrRIsdQ0eq/VioEU7EK5l2T8wynYqfzEtVPOXU8WwlJPzq4VK1Zg2bJlmDrV3GFLbftmF+xCwdDKucU6JEACQydg2cLutq8iK2sRkmMH7ersFnLAvc+8hCXRDShd/Qo+ioxEV/i92L0tBajdg2df/whfefwgcqIvuAh2sNXgtX0/wGVMx0Nr7kc0JiI6IRq4+BI2i+oXGY9Z8ZFA12Vg7lYsn9niiGEHhN2WiOTYcHQ0/gyXrwPxq/bjyVk6f1CHmPZR5EPYvifN0OVWtbBD2G1ITI5FeEcjfmZvEPufnKXE2Wuv2YPXWhIxL3kyes8dw/HG64i4fyuKFkU7Bbu2sDCI8jghciKSl69H/JXXsO8Hl4HpD2HN/dHAxGgkROvsEY0EO6foGYa561+2x9UbaMCRnecw4d5kxI+z4VTFOXyMRKwqegLTuy7g1Muv4WddkfjqIw9jVsQ4RMXFKa7KXsc99G3DFvwkQMHOT3B8LGQEKNiFDPXY7UgELblg/eQnP3FCCHTQbat0rQp20p7egsmTECeuTmKZpSZ+kLhejzzyiOGQQi3YySDEukyC+ovLpDY5hdXst1bZSr2RLNip81CtqcTNUSwhPSXsEGFArBDF+uvTn/60KQbJeiqCrhq7S31ArIPE+k0yjyYmJuLv//7vXQS1z3zmM/jUpz7lFnzfTLCT9j/88ENFXJS9qhaxAsvNzcW9996rxA1T4xX29PQomVlFdNImXZB4iyLofuELX/A6x7Eg2KkAROh+5plnFKs67TqK9Z0kofFUAiXYDcdeGgmCnXAV0fS3v/2t4obsLcagCKfioi173UoynbEi2AWToekhyAokQAIBIWAm2AESw+4lvPyu3RouLDIRWWueQLL8hmGrwBP7zmHiQ9uxJ+4cnny+A0seicBrr13Hqv2rgDKxuIvHqv1PYlav3RrNbmE3D5Nh5OLag9o9G/H6R5F4aPsepLn8TqLWn45HCjcgeaJoWaVY/cr7uOPh3dis9wdVBTtnf+64VMFu+iOF2GBvUBEd3/f0TGcNdjx7HB+rVnFqH2F34OEdGpdUQzFO17+HOmZuus1HcnDgZ6olnTcLSE1/+nEHZOewEX8IULDzhxqfCSUBCnahpD1G+zIKkC+ZOsVF0Zu1SjBw+SLY6S3nRHjRX9j/8pe/KMkLXn75ZWW43lxn5fPhEOykXxmnZCWU7KhqmTt3ruJC+fnPfz5gqEeDYKedrJWEHSK27du3DzNnzvTI6Te/+Y0iSmuFMzVwvoi3VuLj6femFcFOBiTJIMRa1R/XW5mbCHhGrt76yerFqOXLlytWiIEokrgiISEhYFkzAzEmo0D+Zj80BEKwG669NFIEO+3aSYzBt99+GxJv0VuMQcn8u2DBAq8u/mNJsAsWw0C8V2yDBEjAnIC5YOdoo7cdF98qwxER7sLvxTMvLUGsRuB6PPEneOXcXGzfOhnH15YhYs0ajDtwAOdU8ctNQDMS7GyoeGIfzt0wygRrUN8henkV7G5brFj7GYV3cxfHHH04BTt7wo3XL7agS1xinf9T63Bx9SQK+i3YqW7F4XarxVigt60WFUd+gksddpdYezET7EzGbb4tWCNIBCjYBQksmw0YAQp2AUPJhrwR0Ae4l5hZEiT7S1/6UkjB+SLYycAkDpwEPVeLBEYXV0KxiJIiliDimqUKNRIXTC7tnjKPDpdgJ2PVWwwGYw2MMiL+6Ec/Uqy9AlGMLt0i/P7rv/7rkJoXK0SxahJXbSN32X/6p39SsvDKP/XFSAyVepIU4u6777Y8Ln8FO+lAYuaJBaU3V1/tQFTrpCeffBK33nqrpTHqxSirgqKlxkdgJX1sShmiWWbcoQp2w7mXRqJgp24LNbOv/OBg5C4r1rDy7mqzGOu31FgV7ALJcAS+phwSCdyUBLwLdgPo7QEmTFTTweotugbQULoarzR+BV9JfB+NE9bj5awIJbbdxelfxTgJ96Bav1kS7NT2vVnYacQ8b4IdHIkf+iJw7zNFivilL2aC3UDNNuQf70DU3DV4fFEsJnbU4vnnf4AOvYWd3iLPT8HOmSRDK4g++QreRzwWb34YyZHjcKliI8re9y7YtZuN+6bcyaNjUhTsRsc6jeVRUrAby6sfwrlLXKiMjAwlY6ZaPMWEC+awfBXs9AKbuA9Kwozbb79dGaZW0DOywNPPZTgFu1BkKwyWoKZyDLYFnxrnbufOnaiurnZZPk8xzIySqoi4JyKiPt6ht709FMFOuIvbs7xTYhkqAoa43op7ruryK8k0xAL0vvvuw9e+9jWfrVv1ovtwZXYN5vmgb1usF7UiUEpKivLOi6uxURmqYDece2kkC3Za1mL5KO/n66+/7rIEZklXhkuw08dwle8J+RFj9uzZodzKLn35y3DYBsyOSWCMEbCSdOJY122Ii49FxPXLuHipAzci7sfWokWIlrQMF1/C2jIbwsJuIG65PZacreIJ7Dsn5mAa4c1NsOtEzY5ncfzjMNz2lWTEjovFvOXJCHOITWGaGHZdiWuwYV6XI4adVcFOQsztwbbXP8INSRYRl4jpEdfRcrkF4+7fqrjQmgp21ZuR/4MuRCQuxpK5E9ByqgLvSjIJM8FOdUENuw1fSY7FuNh5WJ4stDRFlyW2t6MRjZev4wYiMHf9DmTFTRh00Q27DXOzFiGu9xxOnZIkE4NJQOwusmGIjJ+F+MgoJD6YhsgLJuMeY3t8JE2Xgt1IWg2OxYgABTvui5AQ0LuXSqfikinWUSIshKr4KtjpXV5lnGqMOv2cJLaVCDXeAqEPp2AXbLFLXUO9aPHcc89B/vgiXnnaD3p+kiBCLu4iRAWyyLrLWoobsSp4eRJk5fKdmZnp7F6s6r73ve8popkv5Tvf+Y7Sn1qsWrDp462Jq6okvrAS18uX8ennOVxu7b6Meah19SJWsAW74dxLo0WwkzUVizuxtJNwBFpXcG/xQ4dLsJPYkWKlLeNVy3BlSde+D/4wHOr7xOdJgASsEfAu2PXCduxlvHahBV1KilIRvuZh8SOLkKDmUFCFONyGxbu3IWWyKuIp6WLtrrMyFAP30V7bMTz/0rvoULKf3o8NRYsQq8TMK8NrtZdhT8waheRVzyAroc1nwU667Wk+hdeO18LW0YcbCEN4ZCySH3kCS+JEWJQssaK/ldoTPKhx9VSLud4WnHrpJdR81AeE34GUJx5B5Fv5eD3KxCVWssseex4vvduh9Blx/wYULdKZ+KmCnbpMYRG4LS4Zix5ehASN/27nxVIcOPI+OpSMuFl4fF4bnt/XgkW7HTHzOmvx0s5j9gy34fHI2vEkkseZjNva1mCtIBCgYBcEqGwyoAQo2AUUJxvzRkAuU0899ZRLlcLCQiWwfyDEHCv0fRXspE19UgnJxLl//34l4L8km1CtBq1YDI4FwU4vOnjLmmtlzbR19G1L3CoRfSdPNoqE4mvrrvWN3BNFCHv66addKuotzyRmncS8mzBBlx3Ny3D6+/uxadMml2y+VgQ7/RgffvhhJQOslZh5vtIRaz2xGrxy5Yry6J133qkkyjByE/a17ZFaP9SC3XDupdEk2Ml+EWtYSUwhcQXV4s3qc7gEO6MYrmaxEEP1PvjKMFTjYj8kMNYJWI5hN9ZBcf4kEAACFOwCAJFNBJUABbug4mXjWgL6eG/ymVghSSZAyWwZiuKPYNfe3q5kChXhTorEfpMxnzlzBnv27PFJvBhOwU7fd7AEF30/VlyFray90YU7GJlutWN599138fWvf935V0YXbb1FoewVEaLDw8OtTEupo3ebk7+zItjpWYtbbFZWluV+faloZClkRaT2pY+RVld/XqhivWT2NSpDdYkdzr002gQ74a8Xkb2tz3AJdjJO/T6yYo0dqnfBF4ahGhP7IYGxToCC3VjfAZx/KAlQsAslbfblDwEKdv5Q4zN+ETD6NV8aEtc6CSbuqwuhP4PwR7AzCj6flpaGjz/+WLkwSsnOzsaLL76IT3/6016HNZyCnX7uwbJOM3Ij9hT/zZc1rKmpUSy8VBdVEU4la6/EFQxW0YsYRoLdUK2iZH9Jtl6xNNUWK4KdfnzBFOxkbPokLGZxw4K1LqFo10jgkcQezzzzjEeLYL3gJokQJIOv1TKS9pKZOOlpTvozzsyN2Cobo3r6vnwV7PxJiKMPLSAWphUVFZg+fbrHqRj9WBWIZDlDYac+6wvDQPTHNkiABMwJULAzZ8QaJBAoAhTsAkWS7QSLAAW7YJFlu4YEJN5Wbm6uWzZLySIqboSBjkWmH4Q/gp20obdCMGr3G9/4humqD5dgJ+674i6mZrOVgQbTOk2C9Uv2XG2SEXEnlayknjLoeoN36dIlJQ6Udvz+WLKZLpCugn6/7N27F2vWrHGppXfT1ScmMevTaG3kGSuCnX5finggcfCSk5Mh/wMSaFdzCVYvMfJ+JlnmHEX2lQhVZmK1GYeR9LmIqMeOHYNkhTaLYagdt15wM8sarZ/zSNpLvu5jdS6hFOxEsF64cKFzjfRZvLV8//rXvyqxHcX6VS3+WIj6I9hJ37t27XJaZEv/wre0tBRf+MIXhnXr+8JwWAfKzklgDBGgYDeGFptTHXYCFOyGfQk4ABMCFOy4RUJOwJNAIRZ2IjY89NBDPrkTqhO4ceOGEtdo3Dg11b371PwV7P785z9j3bp1KC8vd2tUkmeIhdTnP/95U5a+CnaS2ELGLH3IxS4sLMy0D30Fm82G9evXQ9w71WLFKsTnjjQPyFpIJkdJpKAtIu5s2bLFckIECYwursgiLqrWjNKejF8Ct5tddsVKSqzCxIpTMvv6ImBdu3ZNEZdFRJHiybX3V7/6FcSyRzirRWJribBl1p+4woqI+ZOf/MQNtxXBTuYngfe/+93v+rxcM2bMUKyCJGPsAw88gM997nOmbRgJWfKQrKu8u7feeqtpG9oK169fV9yBExISfHrOW2XZJ/X19fiXf/kXTJkyxXQN9G15CsZvRSDWu1DLDxByZliN8zece+n3v/+9smfPnTvn8z7WMvRVsJMELbL+M2fOxCc/+UnL+0DOZNn7InqpxVvSCamjF1T9SXzkj2Anfcu+FEts7Tnhq3W5vH9ytuq/40LJ0PICsSIJkIDfBCjY+Y2OD5KAzwQo2PmMjA+EmAAFuxADZ3d2AmKBJa5i2gx/KhvJ/Cmuj3KZ+cd//Ed86lOfcsMmFxe57IurUUNDA86fP69cNEU4E+siT8VfwU7a++EPf6iMS198sVTzVbDTXg6FhcQ+ElfWxMRERWAxYiPjk0Dn//3f/62IfeJ6JcKfWkR4Ele9JUuW+Cxm+LJ/9YKX+qwIs9/61rcUYVbmZCRCymX8F7/4hZKpVdxetcWX8WvdGsWNecWKFZgzZw4++9nPepyKCDayp8Qiprq62lnPk1uvkZgr7Yv1jjA2siiUcUnWSKkj6yTWNuJuKzERpW8pVgQ7qafPEuvLGmn3xKOPPqqIh2bZZY2EEmlH4lCKwCnin6ekF8JWrC5/+ctf4sSJE3j77bcVIVyEl0AVrZvwPffcg/nz5yt/RDyTdfEkCkmMPhmXiJ9VVVUuw7FqDWUUi9AXUWY495JRcgR5Vw8cOIDU1FTLZ4Wvgp3qRizvpQiGYm3tTWiVs1/OfXk/JUO0Wqy4Z8v6ZmRkuFj+Sp8FBQWWxWZ/BTtPYrecgRs2bIBYaBu9N+o7I99vchZKRmr991AoGQbqPWU7JEACnglQsOPuIIHQEaBgFzrW7Mk/AhTs/OPGpwJAQIQJsfzSutcZNSuXRkmQoF605VIsIodREQuXYAl2RpdxX+OoDUWws8JG6nR2dqKpqcmQj4hdIjCKW6c/1nq+Lrs3CzK1raSkJGiD+HtbXxFcJEOvXFrNrNekfaM4ZPL30qcIBCJOiZWeKnC2tbUpFn36/SV7UKxzRAAyKiISycVfL0CL+CxJK6QPSUIh7f76179WhEBVRFXbvuuuuxS3XxHypFgR7EQEkD5PnjypCLNqBldf10kreohg5S0el9T9n//5H8VSUgRyoyJ8xdpOrPhknjKu//3f/1Us3/TFyjx9mY8+rp/+WRmTNquwCCIyPqMfD+RZEVTEYtLT2mvb9xSnU/atCL7/7//9P+c+kL0mbsQyf22CkuHaSzIPEcnFWlTPQsRuiUX3D//wD0p2bFl/2cviYip/py3+CnbaNmSNZs+ejejoaOePNtKviNM//elP3c43qyK+UeZn6VfeQVmfu+++WzkzJD6pzEPeW31mc38FO+lHrOPk/JI11xeZg8xbLLXl/fvggw8gIrJY5ml/cDGKfaePnShtB4uhL+8i65IACfhHgIKdf9z4FAn4Q4CCnT/U+EwoCVCwCyVt9uVGQC5gknDi1VdfdcYhGgqmYAp2RnGIfA3MHmjBzhdWIjx8+9vfViw5fHE986UPo7pyuZeLvdZ1zZ82xYJG4k996UtfsiTWSR+eBDtf+hduJSUlimDjSST0ZD1j1o/WgkmEI22MLTMhSyzVduzYoViqqXHW1Iu6VpAyGoMn8UzqPvzww3jhhRc8Wsmp7QlbER+krrZ/sznrPzebp6/tmQl2vrQnQpVYPfoSW9OTZalRv0ZutsOxl9SxeROU9OP35FYfCMHOlzUSMVT24OLFiy2da55CMhj1abQ3hyLYSR8iGorlsLiQ+/PeWBXsgsnQl7ZZlwRIwHcCFOx8Z8YnSMBfAhTs/CXH50JFgIJdqEizH48E5IIqcX3Egun73/++izWBL9jE7U0ytXqLazYUl1gZiz5At1nMJP34fRXs5HL35ptvKmKXuP36U0QUEldQ+WPm7uhP+1aeETFKLCnFvU7vbmj2vLhaitukuFpqLZHMnpPPZW/V1dUp+8LXfkUIWLVqleLmaYWb9FVbW6tYnomlklkRMUgu7WIJoxbJNil9SvEmZMk+euyxx5zWqTJWyV4qMbK8uftqxyRrIkkkZG/Ju+dLcgW1HZlzY2Oj4trrK1/VNTorKyugGaJFMBNBROJ6ebKaM1sbsb6UrL2y5/xJkiJiqqytxFn0VjzFxQvlXtKPT84csZwUMVhr2aWvFyjBTvZyUVGRYlnqi4AlFmniVv/cc88hJibGbEldPpfvG7E01rq8GzUQDMFOPZf8eW/EYldYyXedtgwHQ5+AszIJkIBPBCjY+YSLlUlgSAQo2A0JHx8OAQEKdiGAzC6sE5AYTuLOKeKOCC1y4da7d4rFk1z2xXVIxByJ5yYi3cSJE613NMpqygVeLNUkW6rEYZI/4vpq5Mon7ohygRX3LvkjAd09xboLNQaZhwgqEo9JBEixdtG6fKluYbGxsYprsyREuO222yxZznibi9rv+++/r4iu4m6md71VXa9lP4k1nYg2nmKxeetLLM9kbm+99Zayh9X9K0KaiBwyL0mIIP3445YsIoqIiKdOnVKGYeaua7bGRglCRASRP1bcjlUBQtwIxcJV+IogonV/1a+rMJA19mf+ZvNRP5d5/e53v1MERXG/l3UQy0L5p1YYUtdFzhCx4pSxBWLPiSAq7s9vvPGG4sap8pD+5NySvkQQFMHWE+dg7yVvLP/whz8oe/jHP/4xfv7znzvFOzlfZO9KbD4RjnwV0T31KftahG7pS/7Z3t7ucvZr10neTenbSqIUT/3J/pA1EXdyeV/V91TeJ3lP582bBxHV9S6/VveflXpyLsl788477yhnoghv2u872RsyHjmPxJ1axuXtnQk1QytzZB0SIAHfCVCw850ZnyABfwlQsPOXHJ8LFQEKdqEizX5IgARIIAAE9MlPxLpNYhJaFdeMhqC3HLWSETUAU2ETJEACJEACJEACJEACJEACJEACHghQsOPWIAESIIFRQqC/vx+bNm1yxgOUZCzi5i2WN0MpeldtCnZDoclnSYAESIAESIAESIAESIAESGDoBCjYDZ0hWyABEiCBkBDQB7yfO3euEm9M3MOHUsSFVZJNiMu1FAp2Q6HJZ0mABEiABEiABEiABEiABEhg6AQo2A2dIVsgARIggZAQ0At2//zP/6wkV7CSFMPbAPVutr7GsAvJ5NkJCZAACZAACZAACZAACZAACYwhAhTsxtBic6okQAKjm4AkTVi7dq2STVlKIFxi9UkspKpfsbQAACAASURBVN0TJ07g61//+uiGxdGTAAmQAAmQAAmQAAmQAAmQwCgmQMFuFC8eh04CJDC2CEhWSUkysWPHDufEn376aWzdutWvjKsiAObn5+OVV15xticZbF9++eUhZeAcW6vC2ZIACZAACZAACZAACZAACZBA4AlQsAs8U7ZIAiRAAkEj8Itf/AL/9m//hqtXrzr7EKu7p556yrJr7I0bN/Dee+8p4t+5c+ec7fzt3/6tksQiJSUlaONnwyRAAiRAAiRAAiRAAiRAAiRAAuYEKNiZM2INEiABEhgxBP7617/ipZdegsSZ05bPfvazWLRoERYsWIDbb78dt912m/Pjvr4+/Pa3v8XHH3+MCxcu4J133nER/KSiiHXS7tKlS/HJT35yxMyXAyEBEiABEiABEiABEiABEiCBsUiAgt1YXHXOmQRIYFQTEAu5srIybNu2Df/3f/835Ll8+ctfRmFhIe6++2584hOfGHJ7bIAESIAESIAESIAESIAESIAESGBoBCjYDY0fnyYBEiCBYSEg8ewaGxsVt9aqqiq/xjB//nysXLkSDzzwAMLDw/1qgw+RAAmQAAmQAAmQAAmQAAmQAAkEngAFu8AzZYskQAIkEDICItxdu3ZNiUV3/vx5fPjhh/iv//ovSPZXtYi764wZM3DrrbdCrOnkz8yZM5X/pkVdyJaKHZEACZAACZAACZAACZAACZCAZQIU7CyjYkUSIAESIAESIAESIAESIAESIAESIAESIAESCD4BCnbBZ8weSIAESIAESIAESIAESIAESIAESIAESIAESMAyAQp2llGxIgmQAAmQAAmQAAmQAAmQAAmQAAmQAAmQAAkEnwAFu+AzZg8kQAIkQAIkQAIkQAIkQAIkQAIkQAIkQAIkYJkABTvLqFiRBEiABEiABEiABEiABEiABEiABEiABEiABIJPgIJd8BmzBxIgARIgARIgARIgARIgARIgARIgARIgARKwTICCnWVUrEgCJEACJEACJEACJEACJEACJEACJEACJEACwSdAwS74jNkDCZAACZAACZAACZAACZAACZAACZAACZAACVgmQMHOMipWJAESIAESIAESIAESIAESIAESIAESIAESIIHgE6BgF3zG7IEESIAESIAESIAESIAESIAESAB1KAp/D/f0bcDsIdDottmAuDhMGkIbfJQESIAERjoBCnYjfYU4vpAQ6L3ajObrEUhImIYJQemxF1ebm3E9IgEJ04LTg0/D7rHh7cOHUXWpCzcAhIVHIG5pPtbNmehTM6O9cvvbW7D1VAcSVx9C7sxgzaYTtvoWIDYJcZOD1ccoa7fTBjuSOBDJKFs7v4bbgJKVB9EYtQg7Cx7AVL/aCMVDwz/O4H8XhYIj+yABEhgWAnVFCJ+/1bDrB49+hOOZUYEfVr8N5avuw1vpP9e134264jzk7HsDlzEd31xfiuK82Q5xzbpg199Ujo1bC3DozFVgynTcs2AldhbmYfYkG8rmbcWko8eRGSPTakJR9mVklWciCLMMPDe2SAIkQAIWCVCwswiK1YZAYKAT9SfLUV1vQ9t1kYcUhQgRk6ciLjkFKXNm4s6J44bQwVAfbcfbW7biVAcwa+0hPJow1PYMnm9/G1u2nkIHZmHtoUcRjC6sj9qGw3mFuNAXhqj4mYieAAx0dWDyknwsvdN6KzdDzZAIdg0lWHmwEYhehOfzH6BABaChZCXsSJ5H/gMjV7Ib6GzAmZPVuGC7ig717EIYwiOmIjYpGQ+kzEfcZMfZpa6zvBjRS7AvfwFM5e+Berz4eCkuKS9TIlYfyoWbbtxjw5nKk6htvoqOPvX8jEDE1GgkJT+AefPjMHU4j09LB8HwC2GWhonhHmcIvousgWAtEiCBUU6g48Ri3NG6Hn0bhmLDZgKh+xy2LNyK1mnj8Zf0oy6CnfS/sCkX7xTMxSR0o65oIXZNOYqqbFHXLAp23aeRl3gISbVHkR1zC4B+dNuuAXEx7lZ1tjKkbp2Eo8cp2I3yrcvhkwAJ6AhQsOOWCC6B3gaUbDqIxj6HSDdBvVkOoPd6n2LdFb/8Faybo7lx2g4jr7AXK4wur/6O1mubA2h+9Snsb5iMJfn5WOCv+Ye3Pgaa8epT+9EweQny8xcMq4XJwPkX8fiRS4hM2Yy9Y02h0+2fkAh27W9j+9ZT6Elei70rEjC403twdvd61CTuRMED/m46f1+I4X2u/e3t2HqqB8lr92JFwkhUm3rQXF6IktoO5YxSfmAwOLsiU7Zh79JpdphawQ6RSNm2F+pHnmir76L9cwPBzrF32pQxRCDCaZzbi+uKgBiBlM0vWBPag3GuWt5Gwy2EWR3ocI8zQN9FVqfLeiRAAjctAY+CXes5FG3JQ9kHon/FIHXLThRmz4DIYagrwuLLSVj5QRE2nm5Ff38M0gsKsTMzzv65rtjKVuF0UjEyLy/DGhzQCHYdqMpehp6C01D0OSkdJ7B4WT8KT2cjRifY9dcVIb0kBmXlmVCruz+j770DJxavAQ4cR2ZPORbnFOCt1ltwz/QpwIwNOFqYiqj+JpTlrUFJvTw7EamFxShMtffQ31SGvDUVuDwe6GgF5m4pRXG28Txv2k3CiZEACYwKAhTsRsUyjdZB9uBs4XpU2IDolI1YuzTO1eJkQNxEbRhImIk7NXf2K5VPYU9NrLG1iZ8ogtGmfiih6MPP6bs8Zjuch8ILQPLGYqyIC0SLo7eNkAh2nvAMnMeLjx9B16KxJ9iN7B3Ti4aSTTgovzKEx2FRbg4WxE3UCK0y+gG0NzSjV3t2OQS7uPh42C6JIK4R8wwn3IMz29fjWGc0oie0oa1LL9hdQXneHtT2hSN+eT5y50x2HcNAJ640dGFCUpylHwCG93wabiHM6o4bLeO0Oh/WIwESGKsEDAW7/iYU3bcLE0uPYlWcSHDdOLdlIcqSjqE8PUoR7MKXNOFobbndzbTfhrJl96E190MUzDWS7FQtbrFOsBMLugrc1V6MVGeAOe3faSzsWk9gVUE/NhRnQxmSSxHhbx4OzShDae5cRLl8rhHsxAdWxr4vBh85Ley6cTpvIc5lvomCuTIIG8rSc9C/sxZ5M5pQdPsh3PVhMVKVNvvR3Q1MmuR5jmN1H3HeJEACw0+Agt3wr8FNPIJ6lKwsRWN4MjYWr4AlbWjgKk5u34HqDg/uYf7QCkab+nGEog9/5m7wjN0dMQqLdhZgjBl2udEYTsFuoL4Ej5c2IoqCXYB2dmCa6T3/ItYcuQSEJ2L13lzMtBpy0iHYRaUtQezZY7gAk3Ov5wy2rz+GnpTlSGk+glP6M6/9JDZtrUZXbBb2PTvf3L3W2/SH/XwaLULYaBlnYPY6WyEBErh5CRgKdk1FuP3QXWgsTh10KW0tR+rGW1B2PBMxInq9kYQ/Fc51WtR1n87D1A+yvLrWSl+uFnZGLq/yd/sQ89FxZEY5Pv8wBofyWrHy+AbM9qiVdaCufB92FVWh9a5V2LklF+mKsmci2HVUIXthKzbU5WGGY5lbTyzGqv5CnM4erwiBJ+YeRWH2bJ0QePPuCc6MBEhgdBKgYDc61210jLrnLHavr0CLxUDjV8/sxv6TLXCGitLM0lXUGEDPlXpUV9WgvqUd1x1xncIiopGQloUVC+50Jo6w2qYnEUuJYVVZhZrmNue4wiKiMC0uGWkZCzBz8jhY68PkIjjQiYYzlaiqaXbG+QsLj8K0hBRkrZiPaQ4LxJ6r51FVUY36qx2wT1uNp5WCjLQ5mOYxaNYA2s+fRGXNedja7K7I2qJPumDvpwrnW+xJKcQlMGpaEtJzliJJjdmlacAufEXZrSIHruLsq6WobLS7E3qOU2Z3Ca1oMRYPB+pfxOOlIpwYCx92S8E+94QREvOrvBLV6po5x56NJF24NK1gtyLiDA5XVKO57bojEUc0EtKXInuBzjLUMW/La6HGL0xcjUOS2aKnGYcLS3ChQ78K0rC7UN1jO4PySu24ojAtKR052UkG8fB6cPV8FSqq63G1w7HO4s45NRZJKRlImzPNVPgxFXT183HuA+t9exJK7X8fieWvrENSTz0qS09q9mAEohPSkLViAe40ENEGOqV+lebdcD8mzcXRq6jctAM1XeFIXP0Ccmf64K6rCnaLdiK7Y7fdinVtMVZ4CFh5tXITdtQAKdvWIqJUYmjq1l5xYb2APnXf+HnqWzufHI1LvNHKUlTVq/HywhARnYC0rBVYYARdHrN0dmnPvzm4fqYclVXNaFMOsTCER01DUnoOsvUvqCOmXEvKZrywdDJslp9TYQ2gs+EMKqvk/VHfB/s+Wpq9AHFu56XJOd1zFeerKlB1vgVd6vnrGPvSJJ0FpHMIeqYGC6n5jvT+/g2gs74SpVWD77fR995g1+bfX35uKz5GAiQwwgkYCXaGIp64qt7RivWSsVUEu/fucRXn3CzX3CduLNiZWdjtQ9M36/EeClGrd4X1wLa7qRx5Cw9h7ju1WBVnItiJOLmwHNPFRVZbMgtxepVIeB2oO1GBkoJy9KRuQeFzmYhjutkRvqs5PBIYmwQo2I3NdQ/RrNXkBnFYfmAj5phYqogIZ+vqQX3lMTRej8W8nBSnVd6E6JlIUCOrq4HaFSEmDtGRcqnuRVvDJYgGEp68EcUOX0+rbRpekpzxowaTM0g/HTZ78oz4nFewLmmcIh6aj9vLRbC3Aa9uOYiL1+1xqqLj4hCFDthEjJwwH9v2LoVEyeptKMGmg43oC4tAbEIclGkPdKFNAuL3TTSJmdWD5pOVON8JdLVcREtXOKLjExDlWJO4tEcx3xGKS+KLbT/VhhvQJqWwoblFhKwIzFpdgEd1Zkd2oQVYtDkDbQdlLmGIcATcmrniBWR7EC1U4cYtjqEmMQEQbuC+qwZnj1fEHWcIRFmz7afQdiMMEbEJiIsch4EudezRWLQz38WqUO0/LjERVxsbMRAVj5mShUOznyRZxM5818yWPq2FXuAaaEdzQxt6bTUorW1BROISLE1SlYNIxCXd6RTVnGvhXPMBdNma0SKqttu4Bl05wyJikRAXqbhQDnS1wSYC78QU517ydgD4J9j51rd3wa4XySkJaK65gF7nPDTzDp+FtS88Cm3ou4Hmw9i0/wKuh0UhMT3NLir32FBdVYu2PiBqVhbS58ciIXYanKHojCBcqcRTe2pwPSIFm19YCp9ysGgEu4K4Wns7HsW2K6h8ag9qJkjW1JloUJLe6AQ79QePiHnY/EK2b2PRzM3a+aQcMM5zKEx9D3rb0HBJhHcRMPciV29uaPHsgprMITIRsyY042L7OETHOc4fZx+ypXci38Xs13Fuxqcg7fpZVLfBmSgHXp8TAL1oeHULDsrBqjkze9sacEm+KMKisSjf9TxwjtPoRybn2QI4+Qx0wdZs/5EpYtZqFDw60zXL+EAzDm/ajwvXwxCVmI40RdTrga26CrX2jYms9PmITYjFNMfG9Pz+aecThfiZ0Zig/d5LXI29uZr+LX5/heh/BtgNCZBAiAn4bWFXcRfaNRZ4/lnYiSvrQrRuqEOeat4mwuDCDjynWLzZre2mfFiIW7bMQ8mMY3hnw2zDOHl6bHVF4dgXIxlvMRjDzsglVizslvWgQImZ5710nN6IhYeS8CYTVoR4l7I7EiABKwQo2FmhxDp+E7BbkXQBEYlY/uyjmGNgneXauCrEeHeJ7Wxvx8SpU3UxnZpx+Kn9uNCnE3Fg3qb7JWkA9S8+jtJLUUjbWYAMXU6Agd5eYMIETf9mfXgS7FQrMyA6bRuezZjmMqeBgQGMGyeyi8PypzcROXtzkaQTP93H43nJvAoyqlVP1Dxsfjbb1ZKp8zxe3H4El/pikbXvWczXWKfYBZheREcPoA1zsHnjUkMrKLdRebQiasbhvP24MDUW0S0t6FEsbDTyiSpmuGRevYLKTXtQ0xWNtG3PIkM1SxTR6upJ7N5RjTadtZ4qHIkomJhTgFyncCYj7UF9yRaUNvbp3FZ9XAtPFmlagcfIN/lKJTbtqUFXdBq2PZvhtLKU+GlXT+7Gjuo2F3EaVyuxaUcNehNzsDc3yVU4wADsW9bcYswvwc7Hvr0Ldh2Q9ZC4bevmaE0ie1FfsklZj9isfXjWuQHVdy8aS/blY4HWasrhdtoWaU2s7Dm7G+srWiRdNA75mi7aZT0HHJZ68cgRa0E99ubDyNt/AZOX7EP+gl5Hlmr9maeeQaItpWDd2qUGFmFWj2az86kX519cgyOXDN6DnnqUbClFo9t7b/XskjE6zj/51+gU9/Oh/SS2bK1Gh5s1rb/PAepahscvR/66OS7WqL1XKlG4p8btPPAs2Kk/PkVh3uZnke1ibdiJ8y9ux5FL+n0JqPs8Wllnl41pj1/Y5p6cxNP7p7pqhyfmoCA3SWMpO3hODb4Xvn5/Wd1HrEcCJDBaCBgnnWhC8bytSqKGvBlqDLv7UDLjTXvCCLGmm1+P0g+P25NF9DehePFCXNvgaww7QIS+hecy8aYmS+zT4w+gVlHwNC6z/XUouu9p4DvvYIPeL7a7FTZMQZwaW677HIoWbsX4AxKHTmdhJ669q/pRfHqV48d+e/y7E+mnUa4E5JP5dKMbk+AWqo4ZZkfLtuY4SWBMEqBgNyaXPZST7sT5kt040ijmY2KZkIj0jAwsmKkT25xDMrtYeh+73U1ynC5zonmb7pekwWdyDuUiyRSZWR8eBDuH0NEVvQT78hd4cVd0PB+Zhp17MywFmfc0ZM+CjHrJi8C8zS8g28C8yHlp1FgxSj9O4SvcWFD0Ih+iZOVBNOotmhxCXuzyjZh6stBhiaSxcnOIIxEaIU91oXW/HNt7bz6ch/06F1rnuD3xV605XYQEH9fCL8FOXQsDEco+G7ug2acReRxMItN2Yq9eYTbdv4MV/BLsfOzbVLDztB6qBZyL5ZojVqah670HS0wPPNRxmbvOGjSgE2C9WY/a9+JUh/Dt5ezovYLKwkLUtNldRyNi5yBjSTqS7tQnwTBbYJPzSRVck9ei2MCHt+fMdqw/1uYqXFs+u2RsqvAW7sFNeADnX3wcRy7p3eP9fU51bfZs3X2lchP21HTpxF/jc1o9WyLmbcYLxgcjXlxzBJd0gmN9yUqUeogX6ml/GL9/6o8EyVhbvAJuBsuqMO18B3z9/jLbP/ycBEhgtBHwmCW2uw7FeTk4dHUK0H0L5m7YiZ3ZM+wx7USwe2sKjv3lBPbV96CjY6LXLLEqE3eXWPmkH01lq7Bs1xu4jOlYkFmI4sJUh7WbLsZd6wlkp1Yh/bQj2YXasCSkWFWAM+9dxjUA05KykPudQuTNltHqBDt04PTGHORV9SAmdT2OFqcjqt+GE1s3ouDEGVy+Zn++4GgZMmOaUJa6BhUYj/F/uYZrE1OxpXAnMt2zXoy2Zed4SYAEbkICFOxuwkUdeVOSOEInUV5+FpfUAHVhEYhPfxQrHtDHBzMTvrzPzlgIMG/T6JJ0pTwPe2r7oFho5M6Bd+NAsz6ML4LqeF0thozmaJJx14dF9yzIOIQPb+6Ajsyml3R11HloBTRrQ1Iv6tFY9Hw+HnAYVNkzWk5QEmNMq1qJ/RddhSv75wMurrLNr0q9SKTt3OtmESljMRJjzAUaozh7Pq6FX4JdM15duR8XPQq06n7TCBw9Z1G4vgI2RCNl41osdQ/QZWlJ/BLsfOzbTLDzKJipLLWWleqe9CrYJcKK8G6fO/xLBKK3mFRFFL34qIrA8Tl4ZV0SxplaAEtswJMoLb+guPwrJSwKySvWKjHfzG0mld3vwYrP3lzn29vxzKk2JOYcQq7RrxOOuUEjlFo/u7SCnWfLaZX9rLWHMGjcqAp2Pj6nJuyIX45X1s0xZqSKvy51jM9pu/AWofshSPs6qeeYto4nEdL+nPMd0DE3fP8638b2Z06hLTEHh4wXyP7DhyYGpm/fX5aOBlYiARK42QkYxbC72efM+ZEACZDACCdAwW6EL9DNNryBdhvOVpfj5AV7QgJEJmNt/gokOF08zYQvO5GBniuor65GbXMLOnt7cV2XqcI1iYJ5m4aXJJ11i8QgypBEE2osPZfFMevD+CJofEn1sOqd51Gy+wgUY0WJyTQnA0vSk3DnRGtXdrVVj4KMKoZ4zUrZjpObtqK6y/UCPZRsq6pYMBjHzhHfC/Y4YtMcyScGRU0j6xH178zfGK0YZGXc6hq57Clf1sIfwU59xnQ6rhZJnedLsPtII+xbJBZzMpYgXWLi+bBF/BLsRPTxoW8zwU6fBMWJQeXiIs6p1lTxWH5gnWuszN7zdssnUwtWVxElEBZ24lJtT6riKjYPnH8Rjx+55IyBaSamDW4BSbbTgOqqSpy9ZE+MEh6XhWc3zrdgcev9fFL3uOl20wh2Pp1dqoWdlwREhu+Zv885BEZtPFP3uRlZZhqd0yo791AA2jbbT27C1uoulyQ4akiI+OUHsM4liKvqguxuQWv4/qmCqfkC2RP/SD2fvr9MG2YFEiCBsUCAgt1YWGXOkQRIYJQRoGA3yhbsphlujw2V+8XVS5JEaN2wzIQvsUxwTYoQF5eAOIf5m62mFLUt0GUONW/Tm5uo3jpQ3HozluuzJpr14U2wM86SarzW7tY2EbHzsDTHPQOqp71iKth5zUppPE8rwpfHvatauqhxwxyiTI/qdqtaUKmWMOp/uwiL6rgiETsrFpFeXpTJc5YiI8EeT8rKuI2FBHna4loMRbCLjMWsWK+zwZylGXBMxz5ryWR5shTlqiiOCMTOW+ohq6w7KH8FO1/6Dqxgp0nIEhGLeWkp9lhvAy2oPVkD23X3ZCOetocqHg89hp096KXqShmZsg17l0pWlx577LJOrWuj2dnhPtoBEYyVeJKAJxdw16esCHauiWgMGcWl4VFHdhrTfeLSgEn2VU2SGVex1s/nzOJDKmMzatubYOc9rqrhnu5tQMmmg2jsk3cwDSn2jYmW2pOosV03SLIBeBPswqPjkaBmCjJeIKQ9Ol9JUmQv7tbtxt9fN83/WXAiJEACQyFAwW4o9PgsCZAACQSFAAW7oGBlo5YI9J5H4ZojsGEW1h561BGXx+TyeqUceXtq0Sex0gpy4ZIjwOOlz/xCbOXyOdDZgDOVJ1HVaJQ10awPb4KdURZUc4I9V8+jquIkalvEnsq6KGEq2IXYwg5wBHQfZ7eom6AksOjRuLuqlkqOC3Pzq1i5/6LObdHARdQcoUe3NO2jngW7wVpe12Iogp0XiyTz6YmgWIWKk7WwbxH3bLdGbZi+C4Zx5PQtee870IKd9N7T8Cq2HLyIPnUoShbpJKTnLLVnjbVS1CQoQ80SqyYRUd1f1aQXDjfZTpcYkGZnh4eBXynHU3tqcd0l8YqnSVoR7PQ/dHgHZt8nVs8uP4W3UW5hpxDscWTfHdyYCI+ahqT0HCw1cGn2amHn9ccU7+vl/fvLysvBOiRAAiRAAiRAAiRAAqEmQMEu1MTZn4aAkXul94ul6nbkKeabPdZQIC3s3Bes13YY2wsvoMvlomx26fYQw87hRmUew87zxuk8sxvPHLOe2dKzIOOIm+aWqVHTt0kMO4+ujF73vRrrSVzOVgMH16Oi3TW4ulbgSbNJ/Dq4xZMyXnvvL5zarudEDUYx7HxcC38EOzjc9TQxqfw/OjpxZvczsG8RbXww4xbt+8NzLEDUl2Cl/SXDoVzF+c5LMe478IKdDeVPFaJ28hI8/+wCl4ygvnFTk3l4So7gpTUPVl32BBNQBOiUBsmaDaRs2wvF4E4pZmeHpz69JdvQP2PtXPXFFdjsLHYdQYgFOzXmm7cfH3yIYWePj+lNnDSKYWcnYCt/CoW1k7Hk+WexQJv02MOyGp7Paky+IQn49g6Nv798e0tYmwRIgARIgARIgARIIDQEKNiFhjN7MSJgKP54v1jas8D26Vxe1cbVy3ZwBbvBC7YPloGeLEVUix6LMbaMN5LjMmzJ0saDy5XSsJqZ1LNYYZYl1j/BDug5uxvrK1owa3UOBg6WolEvBjlEr96UHKTYSnGqzd09TXU/RPxyHFg3B86wiF7ePtMssWriAG8ipkv7Bmvhl2CnrgXgHv/Kj+PEISZFL3oe+WpmDw/NON8xDwkI1Gy71gQ7xewVKw82Qtt3wAU7h4jo7/7TotBmPF69NxczrWwkacCTG2bzYeQpil0akpqrUTsuBdv2LtW4Lfop2BkKTp72hkkfasbXyBRs3rsUBgmi3Rv26ewKsWAHNa6hpyzLgD9ZYl3DN2iQqLES3c4Jh6hqSdy2t+c1S2xXJFI278VSSwtkthe0319+nCl8hARIgARIgARIgARIIOgEKNgFHfEY7qDdhvreSMy80yCT4UAnzpdsx5FLfRiM72QXjc6/+DiOXDIWjVRhJzwxB3tzkzSiTA/qS7agtNHud+R6cffepudLkoe1az+JLVur0eFivWHWh6cLazve3r4Vp9qA6LRteDZjmmtGw4EBDIwb5zUTZG99CTaJxZOLm53nfefV5fFKJTbtqUGXkctx53m8qMTNcg++biUWnNc3wWFBMi42Fj0tLYjNeQXrkrRujI5EFBOiENXRgQ7D7I9XULlpD2q6gOiUzdi49E6daDeA3qs9GJg2GfYIdoMx7IBwxC/Px7o5WhOYwT1l1fLIcC08CXaq4OJJrFXXQrK+bt6IpXfqlKOBXlztGcC0yepsPBHuRX3JJsXyVKy8VsR5P5OcwqeBC21v82Fs338BXfaXzIKFnXHfwRLsotK2IV//Dvl8BA++k4iIw6JHc/CAQcbdgd5O9I6bPJjQw2PcNMfeFbdk8Uxesg/5C7RrZiymSYKJjnFxiJ02wf3918QAjXd7V4wmbHY+qUkQYM+KvW6Om5XiQGc7eiZO1WTL9uXsCrVgB6g/LiA6DduezcA0zXHSe6UShXtq0OYmsHkap3q2hCMxpwC5LrEYOnH+Rft3mbultGoFmYZt+a5j8LQtPZ3PzvmEL/PJdQAAIABJREFUx2N5/jq4HFXKV2cn2nsmYqqZ+7fh95fPLwkfIAESIAESIAESIAESCAEBCnYhgDxmu3BmtgtDeMQETJwci+jIAXTY2tB+3XOWQ6dgIMHyE+MQOQ4YiE1B7oI7gYFmvPrUflzsA8Ki4jEzWkSMXrQ1XELHuHgsmX8Dx6ptbhZ4Xts0tGqQy+hu1AxMRWx05OCFubcNDZckhp17zDjvfXi5sDqFMCAsPBpxCVGYMNCFtpar6Lie4Mj614BXHyuHbWo04jRBxwe6bGhuuY4b4Ymwag1kFqOs/WwhdlfY0IcwRMXPhCAe6GpBc0sXbiACs1YX4FGd2dGQBTs1jp2it8Zj+SvrMEcXdky1/JIaHl2I28+icHcFbNJOWCRiE2KV/dPbYUNL+3X03TDKbgvMWxSF+lONGIiMRUKsrLdjT90AwqIXIT//AU0mTh/XwpNg57QC0u7lCZiZMZhAZHAtZDqDY+uwtaD9eh9uaEWzhlfxWLkNU6PjMLhFBtBla0bL9RsIT1yNvbkzLVgeagSrsCjEz4xWnulta8CljnFIzJqP6xXVaBlC3wEX7MSt1CF8u523YRGITsrA8qVzMM2qtZxLhk17VuYIzbMDvbKXdMlivCQ6ULOFSqzJJfvy4aLXeXCJdVr6IQwRcn7Kuo6Tc6EdnbL2SpLttchfkWBhTQcTYMDoXBVovc04vH0/LogaGxaO6LgEZR8NdLWh5WoHruvnK89YOrukYugFO/leaD68HftlQpJVO8H+XdLb0QxbWx9uhEVjUX4+1HCD9n3jZZyas8X53TPQhZbmFnTdACJmrUbBo+7vlyRJ2iq/yLhvTEREJyFj+VLM0WxMz+ezZj4IQ3h0nD0BhfO74oYmrqfv319j9v9TOHESIAESIAESIAESGMEEKNiN4MUZ9UPrvYrzVSdRUz8o0ClzCgtHxNQ4pKQvxYKZBtZ3ktmuvhwHy+vR1ifX0jBEpmzEXtUPqMeGtw8fRtUlEZDsl+nohDRkrViAO3tOYtPWakSvPgTX8Fre23S/JA3gytnDOFZjQ3unXM4dq6H0lYKMpQ8gwS0ekbc+TC6sA52oryxFVf1VdDg6CwuPwrSkDKzOnomJ6EFD5WFU6Vja66QhK8O6GGEm2MlMBzrrUVlahfqrHfa5Kxf4OUjLzjAM4D90wU51BVPUOOx7dr7TCs75HqgueIhwi1/n8q4Iy5PlqK63oe26Y+GUPReLpJQMpM+Z5hQ4lHFXx2Jj8QpEXzmDwxXVaG6zi8kiniakL0X2gjjdWHxcC4+CnQSkd93LYeHxyC5YhzkaAyxZi5Pl1ai3tWFwOhGYGpuElIz0wct+TwMqD1ehvq0d19WKcrGXAPdpWcjQzNv0bHHsx5Pn7WKEvIPh0QlIX5qNBXEtKFl50NVt2ce+AyvY9eLK26/iYNUl9E6IRlxclHN9B8Um60k3BtkMoMd2FpUna2FTBCv1ExHQpiJ65jykL52PO1Vh2VtmUnUPGFqGenBX7WzG2yercME2KNDZz88IRE2bibQsWXsz60rtSpucq0rVHtjOVOJkbTOudthFQVn7iKhpiEtOR8YDCe7xAU3PLmljOAQ7+9x7bGdQXjn4XitC/kw5wxfYswm7FF/PabtwNictGxkGCSR6r7yNVw9W4VLvBETHaYR0jcimTxhkdj7LfGRPNqtns7IlojAtLhnpGer3kj/fX6anAiuQAAmQAAmQAAmQAAmEmAAFuxADZ3ckQAIkQAKBI2CPRdZr4Kqo9qG65fZZSroRuJGxpTFNwOHS3puYg4LcJPcfIMSo0RHOoG/WWhx6NGFM4+LkSYAESIAESIAESIAE3AlQsOOuIAESIAESGKUEHJmNI9Owc2+Gxm1ZNx1HUoroJc8j30qqzlFKg8MeOQTsmWW9ZFtWhuqIcRe9BM/nDyW78ciZN0dCAiRAAiRAAiRAAiQQOAIU7ALHki2RAAmQAAmElIDDhdHQ1XRwIKoL7qy1h0BDppAu0JjtzO7aahyP0wlFdZWmhd2Y3SecOAmQAAmQAAmQAAl4I0DBjvuDBEiABEhglBK4ispNO1DTFY/l+1xj/6kTGrh6Ert3VBtkBB2lU+awRwUBNdFI/PJ9WKcNSjm4MXFy9w5Ut4Vbyt48KibNQZIACZAACZAACZAACQSUAAW7gOJkYyRAAiRAAqEk0NtQgk0HG9GnZAJNwqykWCVeWE9LA5ptgxlBUzZuxNI7raaJDeUM2NdNSaC3ASWbDqKxLwwRsQlImpWEWPvGREOzDc22NvTdCEN0ykZsXHqnpUy/NyUnTooESIAESIAESIAESMAjAQp23BwkQAIkQAKjmoBRJl0lG/XkqYhLTkPGgpmYrGZzHdUz5eBHFQGjjNWScTliMqbGJSMtYwFmcmOOqiXlYEmABEiABEiABEgglAQo2IWSNvsiARIgARIgARIgARIgARIgARIgARIgARIgARMCFOy4RUiABEiABEiABEiABEiABEiABEiABEiABEhgBBGgYDeCFoNDIQESIAESIAESIAESIAESIAESIAESIAESIAEKdtwDJEACJEACJEACJEACJEACJEACJEACJEACJDCCCFCwG0GLwaGQAAmQAAmQAAmQAAmQAAmQAAmQAAmQAAmQAAU77gESIAESIAESIAESIAESIAESIIFhJ9BxYjHW4ACOZ0b5P5b+VjRdm4IZMbf43wafJAESIIERQICC3QhYBA6BBEiABEiABEiABEiABEiABPwmUFeE8PlbDR9/8OhHQxPAPA2q34byVffhrfSf69rvRl1xHnL2vYHLmI5vri9Fcd5sTHK00287ga0bt6DkzFVMW5CLgsKdyIyzi2vWBbtWnCvagrySN3D5GjAt6UGkri9EcXoMuk/nYfa5LNgKZittNhVl43JWOYaiAfq9LnyQBEiABIZAgILdEODxURIgARIgARIgARIgARIgARIYSQRE9LqjdT36NtgFq6CU7nPYsnArWqeNx1/Sj7oIdtL/wqZcvFMwF5PQjbqihdg15SiqsmOA/joUzduHKcePQ/4TrSeQndqEVU0FmHuLdcHOVjYPy1p3OvoA0N+K1u4piInSW9XZUJa6FZOOHqdgF5SNwEZJgASCSYCCXTDpsm0SIAESIAESIAESIAESIAESCCEBj4Jd6zkUbclD2QcicMUgdctOFGbPgCJx1RVh8eUkrPygCBtPt6K/PwbpBYXYmRln/1xXbGWrcDqpGJmXl+lcWDtQlb0MPQWn7YKclI4TWLysH4WnsxHTVITbK5LwYeFcZ7t1RbfjjaQPUTj3Fp2FXStOZK9Ca24VNsx2HUVdUTjeSPqT8oxbEWvD9+5B34ZJKF+cg4K3WnHLPdMxBTOw4WghUqOA1tMbkbfxNHomAd3TcnG0bBVmKE214vTGPOyq78f47lZci8lEYWmB8gwLCZAACYSaAAW7UBNnfyRAAiRAAiRAAiRAAiRAAiQQJAKGgl1/E4ru24WJpUexSnE/7ca5LQtRlnQM5elRimAXvqQJR2vLkSlCW78NZcvuQ2vuhygwEsWcWpw+5lwdisIrcFd7MVJVH1gM/t1dZxZjYcdzqMub4Zy9YpHn+LtBl9hJqCtahreSSlEw19mQ85n+piLct6YVuQd2InOG7nOnYCcWhtL3PsR8pLGwayrGvF2TcPR4NmSq3ac3YvZbC1BXnIr+qmwsu7YFp1fF2fvq7kb/pEmGomWQlo/NkgAJkICTAAU7bgYSIAESIAESIAESIAESIAESuEkIGAp2Ytl26C40Fqc6Y8mhtRypG29B2fFMxIjI9UYS/qSxfJNYcFM/yPLqWusec04EsvdwT98GDDrkDopm97znnlRCO157ezuxvnUjDk0vRlm6aqbnvjjdradRXrALJecmInXDc9i5yhEnz0Swayq6HYfuakSxU1Gsw5bwN5D6p0Ik2UQI7Mb60g1Ij3MXCm+SLcJpkAAJjBICFOxGyUJxmCRAAiRAAiRAAiRAAiRAAiRgRsBIsDMU8cRV9Y5WrBdxzUXkcvQgf7cvBh8dz4Qnj1BjwW5oFnbLqsbjL29cxYNn33FzhTWce38HThcsQU7Pc3ZB0qtgJy67d2Dj1XsQM17b2qC7rAiBJ4pKFCFwZXEh8ubSH9Zsz/FzEiCB4BCgYBccrmyVBEiABEiABEiABEiABEiABEJOwG8Lu4q70K6xwPPPwk4EsYVo3VAHp9erCIMLO/BcXR5mGFj6SQy7CofFm5qw4s0H67FkSRNyVRddM4oexUd3l1ixsKtwxMzz2my3DWU596Fn/W8RzPwdZlPj5yRAAmOXAAW7sbv2nDkJkAAJkAAJkAAJkAAJkMBNRsA46UQTiudtBQ4cR56SXUFi2N2Hkhlv2jO8ilXa/HqUfujI3trfhOLFC3Ftg68x7CQmXB4WnsvEm5ossU+PP4BaRcGTcexSsrYOZok9h+w6e8w7rcVe64lspFal43R5phJrbrD0o6P1GibFxDhiy/Wj9cQqpJ7LVuLQuVrYtaI8dRX6i09DDUtnj38HfOfNDZjt8Hrt7+4G3GLV9eN03hfwQRYFu5vsFeF0SGDUEKBgN2qWigMlARIgARIgARIgARIgARIgAe8EPGaJ7a5DcV4ODl2dAnTfgrkbdmJn9gx7TDsR7N6agmN/OYF99T3o6JjoNUusOgJ3l1j5pB9NZauwbNcbuIzpWJBZiOLC1EHRrfU0NubloeTMVUxLysKGA8VYZU/RqssS24+6ovvwNL6DdzbM1iR+6Ma5ohxsLXsL9VcBTJE+tqBwZyaUfBo6996O0xuRk1eFnphUrD9aDMmx0V1XjI1Pl6BCGpDnc4txdMNc9J/eiCW76jF+/Hhcu/YXJK38DgrzHLHxuPFIgARIIMQEKNiFGDi7IwESIAESIAESIAESIAESIIERRcAoht2IGiAHQwIkQAJjjwAFu7G35pwxCZAACZAACZAACZAACZAACQwSoGDH3UACJEACI44ABbsRtyQcEAmQAAmQAAmQAAmQAAmQAAmEkAAFuxDCZlckQAIkYI0ABTtrnFiLBEiABEiABEiABEiABEiABEiABEiABEiABEJCgIJdSDCzExIgARIgARIgARIgARIgARIgARIgARIgARKwRoCCnTVOrEUCJEACJEACJEACJEACJEACJEACJEACJEACISFAwS4kmNkJCZAACZAACZAACZAACZAACZAACZAACZAACVgjQMHOGifWIgESIAESIAESIAESIAESIAESIAESIAESIIGQEKBgFxLM7IQESIAESIAESIAESIAESIAESIAESIAESIAErBGgYGeNE2uRAAmQAAmQAAmQAAmQAAmQAAmQAAmQAAmQQEgIULALCWZ2QgIkQAIkQAIkQAIkQAIkQAIkQAIkQAIkQALWCFCws8aJtUiABEiABEiABEiABEiABEiABEiABEiABEggJAQo2IUEMzshARIgARIgARIgARIgARIgARIgARIgARIgAWsEKNhZ48RaJEACJEACJEACJEACJEACJEACJEACJEACJBASAhTsQoKZnZAACZAACZAACZAACZAACZAACZAACZAACZCANQIU7KxxYi0SIAESIAESIAESIAESIAESIAESIAESIAESCAkBCnYhwcxOSIAESIAESIAESIAESIAESIAESIAESIAESMAaAQp21jixFgmQAAmQAAmQAAmQAAmQAAmQAAmQAAmQAAmEhAAFu5BgZickQAIkQAIkQAIkQAIkQAIkQAIkQAIkQAIkYI0ABTtrnFiLBEiABEiABEiABEiABEiABEiABEiABEiABEJCgIJdSDCzExIgARIgARIgARIgARIgARIYgwT6W9F0bQpmxNwCoAMnFq8BDhxHZhTQcWIx1uAAjst/uNQLHadumw2Ii8Ok0HXJnkiABEjAEgEKdpYwsRIJkAAJkAAJkAAJkAAJkAAJjFACdUUIn7/VcHAPHv3ILogFsNQVhWP+1iwcay9Dul7pairG7LufRoyj3+7TeZh9Lgu2gtleBTvXegEcLID+pnJs3FqAQ2euAlOm454FK7GzMA+zJ9lQNm8rJh09jswY6bMJRdmXkVWeicASC+x82BoJkMDYIEDBbmysM2dJAiRAAiRAAiRAAiRAAiQwBgiI1dodrevRt0EEsuCUuqLFeKu7H5dnlOrEwH6c23IfTvRMwbW5Dss5lyF4sbALzlCB7tPISzyEpNqjyFas/PrRbbsGxMW4W9XZypC6dRKOHqdgF6zlYLskQALWCVCws86KNUmABEiABEiABEiABEiABEhgRBPwKNi1nkPRljyUfSCaVQxSt+xEYfYMiISFuiIsvpyElR8UYePpVvT3xyC9oBA7M+Psn+tKXdHteC9mJ86VA8VV2VCM06R0V2HVsh5kZpbj0C1H7WKeWP+9d49DQPQi2LnUA+BtvKhD0eLLSFr5AYp21aO1oxVIeg5Hy1Zhhn7AHSeweFk/Ck9rxumcj2Y8PeVYnFOAt1pvwT3TpwAzNuBoYSqi+ptQlrcGJfXy0ESkFhajMNU+4/6mMuStqcDl8YAMYe6WUhRnGzMb0ZuGgyMBEhiRBCjYjchl4aBIgARIgARIgARIgARIgARIwHcChoJdfxOK7tuFiaVHsSpOFK1unNuyEGVJx1Ce7hDVljThaG253TW034ayZfehNfdDFMx1l+zEJfa9e9ox/ZDUqUPeDPs4W8vTUTDxKFZenop9MQ5XXH8EO7PximAXPh/1pR/ieLZdPLOVpeO+np347QbHYDSiXFX2PByaUYbS3LmIcpmOq4CoiIv7YvCR08KuG6fzFuJc5psomCu+vzaUpeegf2ct8mY0oej2Q7jrw2KkKm32o7sbmDTJSOL0fR35BAmQAAlQsOMeIAESIAESIAESIAESIAESIIGbhIChYNdUhNsP3YXG4tRBN9DWcqRuvAVlxzMRI0LVG0n4U+Fcp0WdxJSb+kGWoWutXbDrQ+5ftmDG6VQ0FchzTSiedwIz3inA+JLwoQl2ZuNVBLs3kPSnQjj1RDexTbugHagr34ddRf+fvXuBj6q+8///diUSQGBaiwbdlmgLpFBldAVSrCT7t0RWKsRtuSxIpavBLReJlVglWLUKWoPbKJf+StgVAVklXaR2dWmo20ALDVjqxBo3QawTNTogtgMSGCRu/4/vTO6EXOZ+znmdffjAknO+l+fn0Lpvv9/zfUG1V+TpoaULNDkYXHYR2Ple0OwptVq8d6GaYsDa0mnKCxSpbHZvmSCwdPwGFc0e2y4ItMnLxDQQQCChAgR2CeWncwQQQAABBBBAAAEEEEAgegIdBXYdhnhmq+iltbrr5GKNbb8d1QynkwCsKbBbPLZSK8eu0pBflmhy7UpN3jVeLywcJfPzSFbYdTneYGD3G11rxt5E12lg1+Lrr9yohVPWafwvdypveBeBnQkOp2zUMLNFtvU1tUhleSbC82lv6SatenijjuYsVVHhVA3nuNnovcy0hIDDBQjsHP4CMH0EEEAAAQQQQAABBBCwj0DYK+w2XaEPWq3A684KO3OuReXKsVo1ZItm7/u2KqearaIm64sssFO3VtiFF9iFssim8Uml0+6Qntyi4EG67UM/s8Lu20f1cIffv2v7zvjKCjRl3Rj9nAMr7POHiZkgkGABArsEF4DuEUAAAQQQQAABBBBAAIFoCXR86ITZrnpfMJhaGDyVwXzD7nqtGvXzloMhsvdpbfUWBT8JF6jUymlTdGhxZ9+wO6ngQbS1GzX52+t0dOBt2tB4AEXEgV1we20n4+3JCjt/rWp0kYY3fVvOv0srptyn3k+acLHdCjuzTTgvoJVleRoeLIgvtO11cpk2Bj/uZ2z88sulMz5Vxwmz0XqFaQcBBBoFCOx4FRBAAAEEEEAAAQQQQAABmwic9ZRY/16tXDhX6965SPKnavzih/TQ7FGhb9qZlWW/uEjPnSrV4/uOyucb2MUpsaFv2AUDO/n1Qt5g/eLGD1QyObQfNPLAzjTbyXh7EtjVliov72Ht+M0BHZL0hTE3a8FjRVo41oy1XWAnn8oK5mrhC0c1JOcubVg5WWmBGpXeV6CHS3fowKHQ8w9vKNHUIZUqyblDm9RbvU8d0qGBOVpa9JCmBr+Nx4UAAghELkBgF7khLSCAAAIIIIAAAggggAAC1hXo6Bt21p0NI0cAAQRsIUBgZ4syMgkEEEAAAQQQQAABBBBAIEwBArsw4XgMAQQQiJ0AgV3sbGkZAQQQQAABBBBAAAEEEEh+AQK75K8RI0QAAccJENg5ruRMGAEEEEAAAQQQQAABBBBAAAEEEEAgmQUI7JK5OowNAQQQQMARAsePH9enn36qhoYGmb9vffn9/rMamHvNM03XPeWHm//+/NQUDUsLffy7o2uwq5/MX03X0DSX+qemqF/vzp9zREGYJAIIIIAAAggggAACCRYgsEtwAegeAQQQQMC+AoFAQKdOnQpOsCl4M79n/uoonItUonVgF2lb5vmmEC8U/n0m2GTT733polDAx4UAAggggAACCCCAAALRFyCwi74pLSKAAAIIOEzAhG/19fXB1XEmjDO/tl/9Fg+SaAd2XY25aRWfCfHMaj2zoo8grys1fo4AAggggAACCCCAQNcCBHZdG3EHAggggAACzQJHjx4NhnLmL7Nqrunvk4Eo3oHd2eZMkJcMbwNjQAABBBBAAAEEELCyAIGdlavH2BFAAAEEYipgwjgT0JlgrmnVXEw7jLDxZAnszjYNsxLPrMK7Kn2QrhwyqM039CKcOo8jgAACCCCAAAIIIGArAQI7W5WTySCAAAIIRCJgQjkT0Jlfm1bPRdJevJ9N9sCuvcdgV19dlX5h8Lt4JsDr7JCMeFvSHwIIIIAAAggggAACiRQgsEukPn0jgAACCCRUoCmgM+Gc+av1iasJHViYnVstsGs/TbOV1qy+MyGeCe9MiMeFAAIIOEkgPz/fSdNlrggkVKC4uDih/dM5Al0JENh1JcTPEUAAAQRsI2C2uH700UfBcM4OAV37wlg9sOvoRRufcbGyMi5hC61t/hQyEQQQ6EyAwI73A4H4CRDYxc+ansITILALz42nEEAAAQQsItAU0vl8vuBWVztfdgzsWtfLbJ2d5E5n+6ydX2LmhoDDBQjsHP4CMP24ChDYxZWbzsIQILALA41HEEAAAQSSW8AEc4cOHWo+LCK5Rxu90dk9sGstZb5/Nz7jkuD22fHDL44eIi0hgAACCRQgsEsgPl07ToDAznElt9yECewsVzIGjAACCCDQkUBTSHfkyBGZVXVOvJwU2LWur/n2ndk2awI8wjsnvvnMGQH7CBDY2aeWzCT5BQjskr9GTh8hgZ3T3wDmjwACCFhYwHyPzgR05i+rHxgRjTI4NbBrH96ZbbM3jErn1NlovFS0gQACcRUgsIsrN505XIDAzuEvgAWmT2BngSIxRAQQQACBFgGzes5sdzXfpHPqSrqzvQ8Edm1lzLbZ6ZnDgqvuBrv68ccIAQQQSHoBArukLxEDtJEAgZ2NimnTqRDY2bSwTAsBBBCwm4BZTWdCOrOajqtjAQK7s78Z5sCKGZlDde3wS9Q/NYVXCAEEEEhKAQK7pCwLg7KpAIGdTQtro2kR2NmomEwFAQQQsJsAq+l6VlECu669mr53d2vWCFbddc3FHQggEGcBArs4g9OdowUI7BxdfktMnsDOEmVikAgggICzBFhNF169Cex65nZV+qDmLbM9e5K7EUAAgdgIxC6wa1D9h6fUe1A/9YrN0CNotUEN6pWE44pgSjxqCQECO0uUydGDJLBzdPmZPAIIIJA8Aqymi7wWBHbhGZpv3U1yX6ppY4eyXTY8Qp5CAIEoCYQd2DXU68O/nOhwFL0HDNKA3jP0/eIhqs3/kZ6NdKwd9dV7gAYN6N2NlhtUf+xT9Wt174Ax/6Cvaa9e2vfnbjzf1S2ndOyYNKBbY5F06pjqzx2gfglLMc/06GqG/Dx6AgR20bOkpdgIENjFxpVWEUAAAQS6KWCCutra2uD36bgiEyCwi8zPPG1OmDXB3bA0V+SN0QICCCDQQ4GwA7uZ96p4zEUd9nby4PO6d9Xg6AV2M76v4szBbfs6eVDP37tKO7uab8N0ff+xC1SxZE3zvTcVFGnMye26d9XLXT3d9c+z5mn59dIvW7Xf2UOZ312mrL8U6kcRp5hdD63DOzrwCLMlHgtDgMAuDDQeiasAgV1cuekMAQQQQKBJgKAu+u8CgV30TM122VuzRsr8yoUAAgjESyDswK7VALPmLddN/V9TfpsUKrTCzrvgByo5dip4d0OvfsGVaC2Ly8xqr2M61WB+2kv9BgxQ745WnpnAbkhtu/YbB9BQr2Of9lbfhhM6FmpIvfoN0ADTUMMpDbzxHhV+7YT+c2GRdpzbVwPM0rZTx3RM5h4zqMbndULH6k+pVz+zOjA42u6NrV1gd+pYvc7t20snjtUrNK3eGjAgtC24ITVD37nnXzT4j/+spU9Jvfs2zteM4dipxvvbGgXbG9Bbp44d04lTvfUZs8U4uEqvr3qdOKb6RrveA9qu2mswcwz9UL16DwjN+2we8XrZ6EcEdrwEyS5AYJfsFWJ8CCCAgM0E/H6/6urqOO01BnUlsIs+KsFd9E1pEQEEzi4Q28Duizpada6+OKy/lJKilBPv6H/WPqYXvMH4Sv2uvl3f++bluqDXaSnltN75n7V67AXvmd+W6yywm/F9LbvgHXkvuELD+vcx3ejEO/+jtY+9IO/UfD0yLl19UqTTp09LHx/U8z/8qVLmLdf1+qWWrNkpmecH/lG/73+tsv62j057f6WC4m3dH1ubwC5L85Z/TR+/ckojxl2kPmYwp4/otZ/9WP++d6Ru/cFUXf7Z4GB0WtLhfQUq+o9+uvr27+mbl1+gEENrI9PeWP3553/R0G+N1AUpf9YfV/1QB3OW62sfv6JTI8bpoj4pStH2cLKhAAAgAElEQVRpHXntZ/rxv+9VfTBrTNfku+fq2i/0DRX+oz/quX/9qX6fs7hDjz38AYmbAIFd3KjpKEwBArsw4XgMAQQQQKBnAiaoM1tfza9csREgsIuNq2mV4C52trSMAAItArEN7DI10PsLrS5+WXX6rLLmL9ZN51cq/0fPSQO+oTvvG6e/bl+t4pfr9Nkrb9X8Wz6vDzY+oHX721XIBHZfeFOzCn7a/IPQd/IUDNyKMwfK+4tQO7rkJi3Oz9K5v8+X6Sb48ys+1vOttqyaFYGtA7vizM/pz398Xv/2b3tUZ3roydjOCOxu0rDAH/T0qg169c+f1ZW3ztctlx3Rs4U/UYVMAHeT+r+W37wldsA37tR94/6q7auL9XJd4/2f/0AbH1in/Y33D2vwaufzG/T8q6Fv7gVXNA4L6A9Pr9KGV//caHeZjjxbqJ9USFfe+oBmXvwnbV5txnCJbirI17hPd+mRf/2F/tyBB38e4idAYBc/a3oKT4DALjw3nkIAAQQQ6KYAQV03oaJwG4FdFBC7aGJomkszMofqhlHpse+MHhBAwHECsQ3svqTDqx7WUwcbWVuHRdO/r+Ivf6j/971i7Qv++ALd/liRvli3Sg83P9DquXbfsAt9Jy+0Qq74S4e16uGn1NJNsa74+PnmFXRdBnZf/os237+2cRySejK2MwK7b6jXngI9+V+NYzc/v6m/XgsevnFmYDf9+8X68of/T98rDinogtv1WNEXVRd0C93f59Uf6vHSlgMyTGD3jV57VNDSSasgMFPfXTZDqbv/WQ82fSdvwt1a9a3z9NuCJ/USgV1C/4wT2CWUn867IUBg1w0kbkEAAQQQ6LnAoUOH9N577+n48eM9f5gnwhIgsAuLLayHzMmyS6eM4Rt3YenxEAIInE0gtoFdu1NiW4VFp+cv17ShKWZ3aJvr44PP64c/bbdJs4stse2/bzfj+z0M7Np9H29cT8Z2RmAXPIFCZrdt8Oo0sBun+cunaWhKaItsy/WxDj7/Q/10jwns2rXXuMKueYVgqJNWgd1M3VM8RmmN225b2jysfQVFKiWwS+h/GRDYJZSfzrshQGDXDSRuQQABBBDovgAr6rpvFe07CeyiLdp1e2yV7dqIOxBAoPsCiQrsds68R8WX1qnowY2q6+igidZTiCSwM/185Zh+tmSNftucobXbEtv+QIuejK2Hgd385Tfp/FZbYmfeU6xL64r04Ma6M7/dFwziehrYjdOC5TdJv75Dq3YET89oe3Xg0f23hTsjFSCwi1SQ52MtQGAXa2HaRwABBBwiwKmviS80gV3iamCCu0XXuzUszZW4QdAzAghYXiBhgd2XZure26/UX/+wVo89uUeHdK4u/bu/12XnVeq1pr2tTbodfMNOvQdokPmIXQdhXpsVdt/IV1HW3+h/vr9Uz33cTwP69Q5+A67NN+zaB3Y9GVuPArsv6db7FugL3iItfOJ/g6fijvz2vbr9yr/qD2sf05N7DknnXqq/+/vLdF7lazoYVmAnZS14RDdd/I5+tnyZnn/7U+mikfr/Rn1Wf3y1WurAw/IvsYUmQGBnoWI5dKgEdg4tPNNGAAEEoiXQ0NAQPPXVbH81f8+VOAECu8TZN/U8yZ0eDO76p6YkfjCMAAEELCcQlcDOBET9/6j8Rza3mv9M3VtstsQ+oubfnXmvii//WM/fu0pmx+hnx31bt994efCk0+B18pD+sOURbXi1HaN5bsxFbX/z5MFQO+ZnJnBr1ffMe4t1+ceN37hTlm79wTd0+Wel08cO6vkf/FQpCx7RRG0PfQOvg+dNR90eW9YCPTJR2h6cU5YWhP6DTNPBy/z8pv76Y6PDl27K161Z6epz+rTqzCmxpZ/VuG/frhsvN6fKNjH8QVse2aBXO2ov2GSr8Yc60YJHblL/P+YrxJChmxZM05gvfVZ9gj8/rZMHzXxfDt7b3oNTYuP3x5bALn7W9BSeAIFdeG48hQACCCAgyXynzuv1yqyu40q8AIFd4mtgRnB+aopmZA7TrVkjkmNAjAIBBCwjEI3AzjKTZaAIJFiAwC7BBaD7LgUI7Lok4gYEEEAAgfYCfKcuOd8JArvkqos5mMKstsvKuCS5BsZoEEAgaQUI7JK2NAzMhgIEdjYsqs2mRGBns4IyHQQQQCCWAnynLpa6kbdNYBe5YSxaGJ9xsfKvd2uwq18smqdNBBCwkQCBnY2KyVSSXoDALulL5PgBEtg5/hUAAAEEEOieQG1tbXD7K1fyChDYJW9tzDbZ27JHavrYock7SEaGAAIJFyCwS3gJGICDBAjsHFRsi06VwM6ihWPYCCCAQLwEzPbXmpoavlMXL/AI+iGwiwAvTo8OTXNp6ZTRnCYbJ2+6QcBqAgR2VqsY47WyAIGdlavnjLET2DmjzswSAQQQ6LGAOfHVrKozp79yWUOAwM4adTKjNKvtpo0dymmy1ikZI0UgLgIEdnFhphMEggIEdrwIyS5AYJfsFWJ8CCCAQAIEWFWXAPQodElgFwXEODZhDqVYOmWMrkofFMde6QoBBJJZgMAumavD2OwmQGBnt4rabz4EdvarKTNCAAEEwhZgVV3YdEnxIIFdUpShx4OY5E4PnibbPzWlx8/yAAII2EuAwM5e9WQ2yS1AYJfc9WF0EoEdbwECCCCAQFCAVXXWfxEI7KxbQ3Mohfm2XVbGJdadBCNHAIGIBQjsIiakAQS6LUBg120qbkyQAIFdguDpFgEEEEgWAVbVJUslIh8HgV3kholuYXzGxcFtsqy2S3Ql6B+BxAgQ2CXGnV6dKUBg58y6W2nWBHZWqhZjRQABBKIswKq6KIMmuDkCuwQXIErdm2/bPTr9Gk6SjZInzSCAAAIIIIAAAlYUILCzYtUYMwIIIBAFgbfeeosTYKPgmExNENglUzUiH0v+RLemjx0aeUO0gAACCCCAAAIIIGA5AQI7y5WMASOAAAKRCZgtsJWVlTp+/HhkDfF00gkQ2CVdSSIekDlB1qy2Y4tsxJQ0gAACCCCAAAIIWEqAwM5S5WKwCCCAQGQCZgtsVVWVTGjHZT8BAjv71dTMyBxI8aPp18iEd1wIIIAAAggggAACzhAgsHNGnZklAgggoNraWnm9XiRsLEBgZ+PiSrote6RuzRph70kyOwQQQAABBBBAAIGgAIEdLwICCCBgcwGzms6sqjOr67jsLUBgZ+/6mtkNTXPpR9PHabCrn/0nywwRQAABBBBAAAEHCxDYObj4TB0BBOwvYL5TZ8K6QCBg/8kyQxHYOeMlMFtkl04ZrayMS5wxYWaJAAIIIIAAAgg4UIDAzoFFZ8oIIOAMgbq6Oh08eNAZk2WWQQECO2e9CGyRdVa9mS0CCCCAAAIIOEuAwM5Z9Wa2CCDgAAGzBbampkZHjhxxwGyZYmsBAjvnvQ+T3OnB1XZcCCCAAALWFzA7Iqqrq+XxeIIHhF1++eUaOXKkzj//fOtPjhkggECPBQjsekzGAwgggEDyCpgtsCasM79yOU+AwM55NTczNt+1W31LtvqnpjgTgFkjgAACNhCoqKhQYWGh6uvr9emnn8rlcunkyZP6v//7P91///3KycnROeecY4OZMgUEEOiuAIFdd6W4DwEEEEhyARPSVVZWBv+NLJczBQjsnFl3M+vBrr56dPo1Gpbmci4CM0cAAQR6IOCvqZGGD1dP/1sz3Oc6G9qqVau0fv16feUrX9HYsWP1xS9+UZdeeqlMiPfEE08EH/3617+uRx55hNCuBzXmVgSsLkBgZ/UKMn4EEEBAks/n01tvvUVY5/C3gcDO2S8Ah1E4u/7MHoGQgF81L6zTisdLtGnfO5K+oDE3L9BjRQs1tqfJVI9JK7Vi9gHdvHGq0nr8bAcPBCq1seA+Pbxuh97RRRp27QTd9lCRFgYn0sO+fC9o9qaLtHHx2MaOalSSdZ9cG7Zo6pBOBhvucz2Yv9n+etttt+mee+5Rbm6uevXqpV//+td64403tHHjxjb/bHfvvffqm9/8Zg9a51YEELCyAIGdlavH2BFAAIHGsM5sg+VCgMCOd8AI5E90a/rYoWAggIDjBPwqWzhWy/SwnnxoqkYFA7qA/DWHpOFDerySrMd8NSXKuc+lDVuiEdiZubi1bsxObZg9RKlmJv4aHdJwDTHz6mFf/rKFGvzazTrZHNh1b3bhPte91qVPPvlE119/vb761a9q+fLlwcf++te/6sEHHwxuif3tb3+rvn37BsM7c/Xu3Vsvvvhi8GdcCCBgfwECO/vXmBkigICNBUxQZ1bXcSFgBAjseA+aBDiMgncBAecJBHYtVcaK4dr5wmydddFY7S6tWLpQJa+ZBGyIcpY+pKLZo4KBmK90mi6tvatNqLV3RR/95tqTCuZce1do2oExuu21FVq2r1a+WmlM4QaV5I1Sas1GTZv7sH5Rm6prh10kjVqsDUVX6DfTNukLRVfoZwsXatWOyfrlri+ooChNP28d6lWu1Nj7XNrSZtw+lU77tgJFZZrdfjId9pWj1L0rVXDfOu075VLAN1CTV65UUc4Q+cuWalrBJv0mMETXDuktTS1SWd5FKp12h/TkFk1NkwKVJVp4xyYd6K3gvMYvXauHL9qo2V08ZwLRyo0Fuu/hddrxjvSFa5/UlrI8jaotU8HCZdoX6C1/7SENmVqktQ/nnLHy0ARxt956a3BFXWqqqYKCId2yZcs0ZMgQDRs2TPv27Qt+0y4rK0ulpaUyq+wmTpzovBecGSPgQAECOwcWnSkjgIA9BAjr7FHHaM6CwC6amtZv66r0QcHv2nEYhfVryQwQ6I5A5Yp0FVy0U2VnJFyNTwcqteL6ZRq4doPyhptwyK9dS6eoZMxz2jg5rVuBXZ/sfVpbvaUxRKtRyeTrdfQhrxaPCgV6fR4forebwzgTumXp4YFLtaVotoYHF4XVauPkhdLKF5qDuMqVY7VqyC9VMrntqjHfC7OVtW6UStYu0Pi0UJjVfJ3Rl5mOT77UNAVvDexSQUapJnhWKsfVURhpxtYU2FVqRfo6XVG9UjnBbgLy+yWXK7UDk9bPScExlk5W2capoZA0EJBS/Xph9rd1aGmZ8oaHRuz3B4Lttb+effZZFRcX61e/+lXzSbDmW3V+M4DG64ILLggeRLF161bNnz9fX/va17Ro0aLuvBLcgwACFhcgsLN4ARk+Agg4T8AcKmEOl+AkWOfVvqsZE9h1JeS8n3OCrPNqzoydK2BWwz0+5G1tMUvGOroqVyh93RXyrMxp2R5bu1E5Bakq2TJVvbuxwq7Pz8boL0XjgyvyzNWmzw4DuynyFe7VQhPoNV7+F/J0fe0C7Q3+5l6tSN+kKxqDtfbD9u3dqMeXrdALtVco76GlWjB5eKjvjgK7Ng+3C9bOmFvrn/v0wuwslY7foKLZY0OBX+N15qrD9s9NUe3itvMLrrpbcb3u8N+ltYsnNwaVHZdk8+bN+td//VeNGDFCGzZsCH6vzpwGe+zYsTYPmNV25t7Zs2dr3Lhxys/Pd+6LzswRcJAAgZ2Dis1UEUDA+gKBQEBVVVWEddYvZUxmQGAXE1bLN8oJspYvIRNAoFsCZoXdsiE7teUspyh0tOVVvlJNu7RWd51crCHdCex+c+0ZW2abQ8IOA7uWbafNkwjs0tJR+3RjzWKN2rVUo8pyVPlwSwjY4WT9ldq4cIrWjf+ldpplax0Edr5dJVq2qlQ1jYvTDh1waWlFaMtr58Gb6dGnvaWbtOrhjTqas1RFhVODQVvnz+3Vij6Pa8jboT7aXn7VlpVqxapV2jXwNq0sWqjxHeSor7/+uubMmRN89Ac/+IEmT56st99+W7W1tfrpT3+qN998M3gq7N13361vfetbwZNiv/e972nSpEndeie4CQEErC1AYGft+jF6BBBwkIBZUWdW1pl/+8qFQEcCBHa8F2cTMCfIrr4lW8PS+FA5bwkCdhXo8ht2PV5hF9Cugs9o37davmHXJxqBnQLatXSUynL2KqdsrPbdWBP6Rl5XV+uQrn1gF/wOXqo2vJCn0C7UWpVOK2j+Rl3XgV1L576yAk1ZNyb4nT11sTKvdNqZKwjPiO5qSjT3+qO6y7tY7adp/kWsWVF34sQJ/fM//7PmzZvX/Ph//dd/6YEHHgieGltRURFcYbdy5Ur94he/0Oc+97mutPg5AgjYQIDAzgZFZAoIIGB/AcI6+9c4GjMksIuGon3bILSzb22ZGQIhgVqVzs7SqiFrtWFpjoY0bu0M+PxSmkupqtTKrPuCIdbCUU3fsLteq0b9PLSN1gR6y4Zo55bG77HVlmp21rc16rluBnZme21eQCvLmkKztttS21SpcqWy1h3QsH3DtGDvQrXaMdt4m1+1NdJFw824zeXXrhVTdF/vJ7XTbKVt35cJ8NYN09slk4MHO/j3rtCU7H1a0Lj6LbCrQJ8pnaC/rMxpbK+TsbU6gdbVxXMmCMzcdbMqVob6DX3Drt236gJlWpjxmm7uILAzj+zZs0d33HGH1q1bJ7fb3cy0a9cu3XXXXbruuuuCK+y+8Y1v6Lvf/W5wWywXAgg4Q4DAzhl1ZpYIIGBhAcI6CxcvzkMnsIszuAW7I7SzYNEYMgI9EvBp18r79PC6HfrNgUOSvqAxNy7V2i2zQyvP/Hu1cuFcrXvnIsmfqvGLH9JDs0c1ftPOr70rF2ruqtd0kQn4xhRqwbAVeu2KsuZTYjtdYSefygrmauELRzUk5y5tWDlGv2l1EmvbaZjDJzK0cWr1WQ7JqFVpXp4e3vEbhaYxRjcveExFC8c2jrV9X6P0WsHCUN9p0kU3P6TJr62SChu3qwYqVZL3ba14zaUhtz2psoWtT4mtVEnOHdqk3up96pAODczR0qKHNNUczNHpc6EgsbKkQHes2KR971ykYRMe0pYXJqi2YLqW7eut3r0P6dCpMbrtsSItHHv2Fc4PPvigXnrpJc2YMUMLFy4MrqozJ8OaU2TN7opVq1Zp1KhR+slPfqK/+Zu/6dEbwc0IIGBdAQI769aOkSOAgAMECOscUOQoTpHALoqYNm6K0M7GxWVqCFhG4MzTYi0z9BgNdMeOHfrhD38YbH3gwIHBYM4cPmG2zZpDJqZOnapzzz03Rr3TLAIIJKMAgV0yVoUxIYAAAlLwYAm+Wcer0BMBArueaDn7XkI7Z9ef2SOQaAH/rqWaUjpeP299Ym2iB5UE/Zt/9vN4PKqurg6usPvSl76kq666Sp/5zGeSYHQMAQEE4i1AYBdvcfpDAAEEuiFAWNcNJG45Q4DAjpeiJwImtPvR9Gt0VfqgnjzGvQgggED4AntXKuvuVfINXKANWxZqbLvPvYXfME8igAAC9hMgsLNfTZkRAghYXICwzuIFTODwCewSiG/hrpdOGa1J7nQLz4ChI4AAAggggAAC9hMgsLNfTZkRAghYWICwzsLFS4KhE9glQREsOgRCO4sWjmEjgAACCCCAgG0FCOxsW1omhgACVhMgrLNaxZJvvAR2yVcTK43o6dsnaFja2U8xtNJcGCsCCCCAAAIIIGB1AQI7q1eQ8SOAgC0ECOtsUcaET4LALuElsPQAOIjC0uVj8AgggAACCCBgMwECO5sVlOkggID1BAjrrFezZB0xgV2yVsY64yK0s06tGCkCCCCAAAII2FuAwM7e9WV2CCCQ5AKEdUleIIsNj8DOYgVL0uEOdvXV07fnqH9qSpKOkGEhgAACCCCAAAL2FyCws3+NmSECCCSpQENDg/bv369AIJCkI2RYVhMgsLNaxZJ3vEPTXFp9SzahXfKWiJEhgAACCCCAgM0FCOxsXmCmhwACySlgwrrKykqZFXZcCERLgMAuWpK0YwQI7XgPEEAAAQQQQACBxAkQ2CXOnp4RQMDBAjU1NfL5fA4WYOqxECCwi4Wqs9uc5E7X0imjnY3A7BFAAAEEEEAAgQQIENglAJ0uEUDA2QKEdc6ufyxnT2AXS13ntk1o59zaM3MEEEAAAQQQSJwAgV3i7OkZAQQcKGBW1ZnAjguBWAgQ2MVClTaNwLSxQ3XnRDcYCCCAAAIIIIAAAnESILCLEzTdIIAAAkeOHFFVVRUQCMRMgMAuZrQ0LAW3xprVdlwIIIAAAggggAACsRcgsIu9MT0ggAACwcMlzCET5rAJLgRiJUBgFytZ2m0SePr2CRqW5gIEAQQQQAABBBBAIMYCBHYxBqZ5BBBAwIR0e/fuJazjVYi5AIFdzIkd38H5qSnaumiS+qemON4CAAQQQAABBBBAIJYCBHax1KVtBBBwvIAJ68zKOrPCjguBWAsQ2MVamPaNwNA0lzbcPgEMBBBAAAEEEEAAgRgKENjFEJemEUAAAfPNOvPtOi4E4iFAYBcPZfowApwcy3uAAAIIIIAAAgjEVoDALra+tI4AAg4W8Hq9qq2tdbAAU4+3AIFdvMWd3R+HUDi7/sweAQQQQAABBGIrQGAXW19aRwABhwr4/f7gVlguBOIpQGAXT236MgIcQsF7gAACCCCAAAIIxEaAwC42rrSKAAIOFuCQCQcXP8FTJ7BLcAEc2D2HUDiw6EwZAQQQQAABBOIiQGAXF2Y6QQABJwmYlXVmhR0XAvEWILCLtzj9GQEOoeA9QAABBBBAAAEEoi9AYBd9U1pEAAEHC/DdOgcXPwmmTmCXBEVw6BA4hMKhhWfaCCCAAAIIIBAzAQK7mNHSMAIIOE2A79Y5reLJN18Cu+SriZNGxCEUTqo2c0UAAQQQQACBWAsQ2MVamPYRQMARAny3zhFlTvpJEtglfYlsPUDzPbsNt0/QYFc/W8+TySGAAAIIIIAAAvEQILCLhzJ9IICA7QX4bp3tS2yJCRLYWaJMth4k37OzdXmZHAIIIIAAAgjEUYDALo7YdIUAAvYU4Lt19qyrFWdFYGfFqtlvzLdmjdBt2SPtNzFmhAACCCCAAAIIxFGAwC6O2HSFAAL2Ezh+/Lj2799vv4kxI0sKENhZsmy2HPTTt0/QsDSXLefGpBBAAAEEEEAAgXgIENjFQ5k+EEDAtgImrDOhHRcCySBAYJcMVWAMRoCtsbwHCCCAAAIIIIBAZAIEdpH58TQCCDhYgK2wDi5+kk6dwC5JC+PQYU0bO1R3TnQ7dPZMGwEEEEAAAQQQiEyAwC4yP55GAAGHCrAV1qGFT/JpE9gleYEcOLzVt2TrqvRBDpw5U0YAAQQQQAABBCITILCLzI+nEUDAoQJshXVo4ZN82gR2SV4gBw5vsKuvnr49R/1TUxw4e6aMAAIIIIAAAgiEL0BgF74dTyKAgEMF2Arr0MJbYNoEdhYokgOHOMmdrqVTRjtw5kwZAQQQQAABBBAIX4DALnw7nkQAAQcKsBXWgUW30JQJ7CxULIcN9dHp45SVcYnDZs10EUAAAQQQQACB8AUI7MK340kEEHCgAFthHVh0C02ZwM5CxXLYUM9PTdHWRZPYGuuwujNdBBBAAAEEEAhfgMAufDueRAABhwmwFdZhBbfgdAnsLFg0Bw35hlFDdF/uGAfNmKkigAACCCCAAALhCxDYhW/Hkwgg4CABtsI6qNgWniqBnYWL55Chc2qsQwrNNBFAAAEEEEAgYgECu4gJaQABBJwgwFZYJ1TZ+nMksLN+De0+g6FpLm24fYLdp8n8EEAAAQQQQACBiAUI7CImpAEEELC7AFth7V5h+8yPwM4+tbTzTBZd79aMzKF2niJzQwABBBBAAAEEIhYgsIuYkAYQsLaA31uhCo9XfqVKSlW6O1OZ6a6zTsrvWS9v+hy5z35LWCB+r0eeap8CkgIBKS0zW5lpZkyS/B49W+6Tq/E/yuVWdmaaUhWQr6JC1QEpNSOz5X5fhcoDbmWnNz0Q1pCCDwUCAe3duzf8BngSgTgKENjFEZuuwhbgAIqw6XjQAQJ+v98Bs2SKCCSHgMsV5f+HJjmmxShsJEBgZ6NiMhUEeirg92xTuTI10W3Cr8ZsrHq7KgLm9zr+H7BYBXYBv1+pzf+j6ZdnW7XScjOVZkIzb7k8qSbAazfDgFflvjRlp0vecq9c2RlyKdDq73sqcub9VVVVOnLkSOQN0QICcRAgsIsDMl1ERYADKKLCSCM2FCCws2FRmVLSChDYJW1pGFijAIEdrwICjhXwqnxbQO5cE3K1vvyq3u5Rana2zAI1n8ejVLe7+Z5YBXZty2BCtwopMzSGgHe7ql0Tz1zV5/eo3J8RXEnn91Qo4M5Umq9CFTKr7SIvrPmH5srKysgbogUE4iRAYBcnaLqJigAHUESFkUZsJkBgZ7OCMp2kFiCwS+ryMDhJBHa8Bgg4VcDv0XpvuuZ0sJLOhHLVaXOUEShXRYVPAZfLbJZV5sQMyfwsNVMBr1eB4P+lKTM7U827V6vLVeE1G1ullq2rZlfrdvnS3Ap4KuQNpCs7tyUEbF+CgM+j8mqXsrPTgyv//NXPanu1S67UgAKB1JbtsmcEdhnyl/uUmuZTtTeg1PRMZWeEv9TdhHX8g7NT/4BYc94Edtasm1NHzQEUTq088+5MgH/u4P1AIH4CBHbxs6an8AQI7MJz4ykELC9gtpk+63d3GNiZn5lVaqGtptVyZbddYVeuXOU2BX2+Cj3ry9AMt+uMrav+6u3BrayhFXDrtc2fqdzgttWOLvM9unJ5/AH5A6EQsONP6ZkVgOVSZq4yUttuiU1N98mrdMmXqszMtOD37ZQZ2lbb08vn86mmpqanj3E/AgkVILBLKD+dhyHAARRhoPGIrQUI7GxdXiaXZAIEdklWEIZzhgCBHS8FAk4V6MYKu8w0szX1zMCuzaET5jtyZjWcO1Xe8m3yBMxqvFZXeqYmZriCgZ1Ztde9raqm33IF3BPV0QK5lkAxVf7GFX2ujAyl+qQMt+TxupSZYQLECnldmR220VXZzUET5sAJLgSsJEBgZ6VqMVYjwAEUvAcItBUgsOONQCB+AgR28bOmp/AECOzCc+MpBGwg0J1v2PU0sNuugDu3w40W1G4AACAASURBVICsp9++ax3Ktcfu6Gfm96pd2XKnelURYWDn9XpVW1trgxozBacJENg5reL2mC8HUNijjswiOgIEdtFxpBUEuiNAYNcdJe5JpACBXSL16RuBBAs0nRKb627ZNGq2sbacEtv28Acz3DOCt+YVdmZF23Zt97vVur2mKfYssDP9ni3888uzvVppE1tvdfXJUyG5g8v3fArthA1vS2xDQ4PM6jrzKxcCVhMgsLNaxRhvk8DWRTdosKsfIAg4XoDAzvGvAABxFCCwiyM2XYUlQGAXFhsPIWAfAb+3QhUerwKp5jjWVKW5M5XZ6uNxAV+Fyit8UmpG86ETHW+JDX2ZzmxRLa/2K9hcwCX3xNBJr50Hdn5Vl5er2p8afE7miIvM7OaVej7P9uBBFsE2lSZ3Ztvv25k+fWkt9/vNN/iqwzt04uDBg6qrq7NPgZmJowQI7BxVbltNllV2tionk4lAgMAuAjweRaCHAgR2PQTj9rgLENjFnZwOEUAgWQXMN+vM6jouBKwqQGBn1coxbiOw+pZsXZU+CAwEHC1AYOfo8jP5OAsQ2MUZnO56LEBg12MyHkAAAbsKVFVV6ciRI3adHvNygACBnQOKbOMpmrDOhHZcCDhZgMAuwdU/slOPLHlGb4+/S2tvHp7gwdB9rAUI7GItTPuRChDYRSrI8wggYAsB8w/IlZWVtpgLk3CuAIGdc2tvl5mzys4ulWQe4Qp0Gtg1hUkdNX7pLC2/N0ufC7fjzp47+qqeerREv/vo85q1/F5lNXVy5BWtfXKTPL6TauiVpqun5+nmrM+r7xltHdHOR5bombcvbft8LMYaaZsEdpEKWup5AjtLlcuRgyWwc2TZmTQCCLQXMGEd/1ab98LqAgR2Vq8g42eVHe+A0wU6/WeREzX61dZX5JP00YFdqvJJaSPHa9gFktJG6x+/PryDsCwy0aOvb9ITa3bpveBZXK0Dtz/pucWP6uVjAzTsqyOVcuAVVX0kXf3dJzT3ypR2nRLYRVYFno6VAIFdrGRpN1oCBHbRkqQdBBCwrIDP51NNTY1lx8/AEWgSILDjXbCDAKvs7FBF5hCuQHf/5WHNprl6fJc0/q61arNz8+jreq5kvXYeOKYG9dKAYVmakzddXxloRlSjTXMf166r5+iOz+1Uya/e1kl1sjLu6E49UvCM3h02S/844Blt+X2rwK5mk+Y9vksp192jJ6ZfJn3w37r3/uf10dXf1eq5V6ptZNdVYHdUrz9XovU7D+hYQy/1SXPrH/NuVtbnQ2v1jryyVk9u8sh3MpgaNl5NY+ns2dB8X7nuDi1K+YWeMPNt6KW0q7+jO+aOblyNeESvrH1ST/3eF1ol+PVh+mj7LrbEhvsCW+w5AjuLFcyBwyWwc2DRmTICCLQVMAdNmAMnuBCwugCBndUryPiNAKvseA+cLBBZYNe06q2X/vbqcbpMf9Ke37+nhgHjddcjN2t4SmNgJ6nX316tcZdJf9rze73XMEDX3bNCJndrfx394AOlDB6sd4MBYUtgd2TnI1ryzNu6dNZy3RvcI9vYdp/rdM8T09W2qc4Duz89t1iPvnxCfzv+Zv3j8BPa9dwWeU5cre8+MVdX+rZq8UPbdfrqPN1z89/q7ZKHtL6qr6676xFNH56iTp9tM1+3xl3WRz7P73TgmDQyr1iLRvfVB7/6ge7f4lOvC0Zq9MgBOlZlVgo2mCSUb9g54A8igZ0DimzxKRLYWbyADB8BBCIT4Nt1kfnxdHIJENglVz0YTfgCrLIL344nrS0QUWDXuOqtodUqtz89t0iPvnxSV393teZe+afQCjtdre+uniuzc/X0q2s1/ye/V5+mlXJn4Qut6OtGYKfxumvtzWp7XENngV2NNs17XLsavqo71n5HX1HLmMyYb24oUX6JpzkYbAoK3XnFmjf63U6fbZnvMM0pWqxxA1vaDgWNavy23gW66cFH9A+D1bJSkMDO2n+Qujl6ArtuQnFbwgQI7BJGT8cIIJAMAny7LhmqwBiiJUBgFy1J2km0AKvsEl0B+k+UQCSB3dE9K1Sw/kCrVW9S25VwHzUGdq1CtZpNmhvaW9vpirJuB3Y9XWF3dI9WFKzXgQ7Ag6HaMI9+cP8WHRk5R/flXdq8wm7ifSv0jwO6eDbr7PMNBXbH9Ny8R/VyQ+uQsXGlIIFdov4IxLVfAru4ctNZGAIEdmGg8QgCCNhDgNV19qgjs2gRILDjbbCTAKvs7FRN5tJdgUgCO4Wxwq4p5OvpCrumvs74ht3IPBUvGt3u8IturLDre53u+uGN+nxrqJS+6psivfvfP9BDz5ujNqReA4Ypa06epgc/yte4Ou+szzZtAT4zoDzrCrsjv9IPl2zRewR23X1lLX0fgZ2ly+eIwRPYOaLMTBIBBDoSeP311/XRRx+Bg4BtBAjsbFNKJsK37HgHHCoQUWCnD/TfP7hfz/ui9w27pjK0X2Enne2U2BWae2XosIiWqymw66NLvzpan28+kWK4rrt5tE42fsPugpFf143XDdOAY+/K83pfjZubpctOvKI1+SWquXqa8salhZpMGajPD/+8TGTX9A27Dp9t+q5e6226jSsKm769xzfsHPoHrXHaBHbOrr8VZk9gZ4UqMUYEEIi6gDlkwhw2wYWAnQQI7OxUTeZiBFhlx3vgNIHIAjtJJ97Vzk0les6cenq2U2LTrtMs95+0temU2O/cobmjzcERZ7/ODOwkmRNp15Ro59snQyesTs/TzVmfb7e6zrTZFNi1b79p5dsJvbtzk0q2Np4E26uPLrjsH3XH4iwNPvGu/nvNQ3q+/Z7ZtGl68Idf12B18mw3AjsztqZTYtXnUn193o06veZJvTyaQyec8GePwM4JVbb2HAnsrF0/Ro8AAmEKVFdX69ChQ2E+zWMIJKcAgV1y1oVRhS9w7fCL9diMa8JvgCcRsJhAdwO78KbVwRbR8BqK01Mf6Fc/uF9b+kzTg/eacC501WxapMd3pWnW8nsVPKCWC4EwBQjswoTjsbgJENjFjZqOEEAgWQRYXZcslWAc0RYgsIu2KO0lg8DWRTdosKtfMgyFMSAQcwECu9bEf9Jzix7VyyluTcu7SeMuaNC7B17RL7Zu14G+TSvsYl4SOrCxAIGdjYtrk6kR2NmkkEwDAQS6L+D1elVbW9v9B7gTAYsIENhZpFAMs0cC08YO1Z0T3T16hpsRsKoAgV3byp14d6c2lWyVx3dSDebQiT4X6DL3jZo+fZw+3/5TeVYtOuNOmACBXcLo6bibAgR23YTiNgQQsIdAQ0ND8Nt15lcuBOwmQGBnt4oyHyNwfmqKti6apP6pzV+qBwYB2wrENrCzLRsTQyAsAQK7sNh4KI4CBHZxxKYrBBBIvACr6xJfA0YQOwECu9jZ0nJiBZZOGa1J7vTEDoLeEYiDAIFdHJDpAoFGAQI7XoVkFyCwS/YKMT4EEIiqwO7du1ldF1VRGksmAQK7ZKoGY4mmwGBX3+AqOy4E7C5AYGf3CjO/ZBIgsEumajCWjgQI7HgvEEDAMQI+n081NTWOmS8TdZ4AgZ3zau6kGa++JVtXpQ9y0pSZqwMFCOwcWHSmnDABAruE0dNxNwUI7LoJxW0IIGB9gcrKSvEPwtavIzM4uwCBHW+HnQWuHX6xHptxjZ2nyNwQ4J9TeAcQiKMAgV0csekqLAECu7DYeAgBBKwmEAgEgodNcCFgZwECOztXl7kZga2LbtBgVz8wELCtAP9i0balZWJJKEBgl4RFYUhtBAjseCEQQMARAgcPHlRdXZ0j5soknStAYOfc2jtl5tPGDtWdE91OmS7zdKAAgZ0Di86UEyZAYJcwejrupgCBXTehuA0BBKwtYFbXmVV2XAjYWYDAzs7VZW5G4PzUlODhE/1TUwBBAAEEEEAAAQRsLUBgZ+vyMjkEEDACR44cUVVVFRgI2F6AwM72JWaCkpZOGa1J7nQsEEAAAQQQQAABWwsQ2Nm6vEwOAQSMQHV1tQ4dOgQGArYXILCzfYmZoBQ8KdacGMuFAAIIIIAAAgjYWYDAzs7VZW4IIKCGhgbt3r0bCQQcIUBg54gyM0kOn+AdQAABBBBAAAEHCBDYOaDITBEBJwu89957euutt5xMwNwdJEBg56BiO3yqi653a0bmUIcrMH0EEEAAAQQQsLMAgZ2dq8vcEEBA+/fv1/Hjx5FAwBECBHaOKDOTlDQ0zaUNt0/AAgEEEEAAAQQQsK0AgZ1tS8vEEEDABHUmsONCwCkCBHZOqTTzNAJbF92gwa5+YCCAAAIIIIAAArYUILCzZVmZFAIIGAEOm+A9cJoAgZ3TKu7s+U4bO1R3TnQ7G4HZI4AAAggggIBtBQjsbFtaJoYAAuawCXPoBBcCThEgsHNKpZmnERjs6qutiyaBgQACCCCAAAII2FKAwM6WZWVSCCBw5MgRVVVVAYGAowQI7BxVbiYr6enbJ2hYmgsLBBBAAAEEEEDAdgIEdrYrKRNCAAEjwHZY3gMnChDYObHqzp4z22KdXX9mjwACCCCAgJ0FCOzsXF3mhoCDBdgO6+DiO3jqBHYOLr5Dp35+aop2fD/XobNn2ggggAACCCBgZwECOztXl7kh4FABTod1aOGZtgjseAmcKPDo9HHKyrjEiVNnzggggAACCCBgYwECOxsXl6kh4FSBgwcPqq6uzqnTZ94OFiCwc3DxHTz1G0YN0X25YxwswNQRQAABBBBAwI4CBHZ2rCpzQsDhAnv37lUgEHC4AtN3ogCBnROrzpzZFss7gAACCCCAAAJ2FCCws2NVmRMCDhYwQZ0J7LgQcKIAgZ0Tq86cjQCnxfIeIIAAAggggIDdBAjs7FZR5oOAwwXee+89vfXWWw5XYPpOFSCwc2rlmfetWSN0W/ZIIBBAAAEEEEAAAdsIENjZppRMBAEEjMD+/ftlDp3gQsCJAgR2Tqw6czYCVw4ZpDVzssFAAAEEEEAAAQRsI0BgZ5tSMhEEEGhoaNDu3buBQMCxAgR2ji09E5dU9v1c9U9NwQIBBBBAAAEEELCFAIGdLcrIJBBAwAj4fD7V1NSAgYBjBQjsHFt6Ji7p0enjlJVxCRYIIIBA1wJVJZq2Z5y25LGVvmss7kAAgUQJENglSp5+EUAg6gKvv/66Pvroo6i3S4MIWEWAwM4qlWKcsRC4YdQQ3Zc7JhZN0yYCCMRC4HCZCu9+X7esn6NhTe3XbdP8O3dowo9XK7c5f6/TtvmF8i9arznNN0Y4oDaB3WGVFS7Qujcb20wZqBHjZmnOnGyl94uwHx5HAAEEIhAgsIsAj0cRQCC5BMx2WLMtlgsBpwoQ2Dm18szbCAx29dXWRZPAQACBbgrsqnlfz1Uc0AGfX8cDp3VV+qDg4S3mm5DxuQ5o/Zwn5FrWEs7VbZuvB178RP1yH1DxpMbEzgR7d9Zq5jN5itp6uDMCuyekRcuUc6GZuV+ekgIV1efpqfwxOi8+GPSCAAIInCFAYMdLgQACthDw+/2qrKy0xVyYBALhChDYhSvHc3YR2LroBg12sSTGLvVkHrETMGHd95/t+Lu/5gCXeIV2VSWztHnIai3LcUkyK92ekGZmaWfJac0rniQT2X2yr1g37xmnTY3h2eF9q/XEmj2qk3TaNUJT5+Urd1jjn/uqEhXWTdAtH5Zo+Utvqt/UH2t17iWq95appHizPKdTlJIyUnMmpOiJ97Mbt8Q29tsc2JmhvKiCO9/XHBMSnqVNHd6t4uUl8tSnSKcv1IQlSzQrOI56HXimSEXldTpPJ+TXUE0tXKLc9PNUf+AZFRWVq+486YRfGjq1UEty0wkFY/eq0zIClhYgsLN0+Rg8Agg0CXi9XtXW1gKCgKMFCOwcXX4mL2nR9W7NyByKBQKOFFhXXqVzzjmn07lPcqcrbWBfzX+6XH/wftjhvWal3epbsuU7ekIverxdWt6aNaLLe852Q5swzqyke/CE5q0erVfmr1Hf+0Mr3kyot23EWhVe00+fVJVo/ua+KlwyK7Rdtd6j1fmlGrqscXVcVYlmLa/SuHlLNP+a4HI5k/ip+Ds/19DHlim0aK9OLxbeqafT7+88sLv7Q+WZ7bodtakDWp/3tAY90Nhm/W4Vzy3X6NWFuqauRLNeGqG1BdcoGCN+4le9XOp3XpVKZr2kEWsLdE3oB/LXS65+rOEL+wXiQQRsLkBgZ/MCMz0EnCLg8Xh09OhRp0yXeSLQoQCBHS+G0wWuHX6xHptxjdMZmL9DBb76YGmXM99xT67O752izu49PzVFO76fq48Dp5Xzo21dtvm7+6d2ec9Zb6jfrWVz31DuM3lK371Md384J7gizmyNXdP3fi3L8Wv9nKd18WNnhndNbZp7i1PuV9GkYLqnaaVDtfaBbJk1e8HL/N62EXqqsDFAMznf7mX6zhu5HQd2/gN6cfVy7Ri5TMXmQ3pnaXPWthFa26pNz+ppKh+9Sfnp5Sq8c6dGLFmkqSMvbLV6zqzku1M7RyzRoqkjdSE5XfjvDU8i4BABAjuHFJppImB3Ab5fZ/cKM7/uCBDYdUeJe+wuEFF4YHcc5mdrgWgHdsdPndaER2Mc2AW3wd6t929ZraGl8/Xm1MaDJQ6s15zN6SrO86twubRkda4uCd67QLUzt6j14a6Hywq1oHZmKHzr4PTXNj9vHeI1nxLb6tCJlL4a5ErXiKlzNCc7PbRCroM2/WWFmvv0YQ1ytU3d0qcuU0G2SzpcpbLSzdr8Sr3cM/OVl9PYlg6rqqxUmze/onr3TOXn5XCwha3/VDI5BCITILCLzI+nEUAgCQSOHz+u/fv3J8FIGAICiRUgsEusP70nh4DZyme29HEh4DQBsyW2q2uS+9LgAS3d2RL7gd9siX27qyaDB1VEcoVWyN2g9NIPNaH5xFhzIMVLunhmvTa/P1XrG4+Hbb09tqnPM1bYNQdxjXeYwG3HqOZv4JnfDW7FrZxw9i2xrSfUQWBnQrxZO0Z141CKw9pdfLdeGvGYloVOtGi+Du8u1t0vjdBjy3LU9ieRaPIsAgjYSYDAzk7VZC4IOFTgvffe01tvveXQ2TNtBFoECOx4GxCQzPe0Ig0QcETA7gI7q+t0z3N7OpxmPA+dCA7ArKZ74hW53PNU3Grp3IH1eXpwxwllL3mmZUXdgfXKWyMVLJuj0PkOHq2eXxr8Pl0wD+soXOvwG3Z36+n0JeEHdp9UqWR+sTS/WHnuxgMvmr9V15bV+8x8lQwy23vbxXLeZzS/ZJDuJ7Cz+x835odA2AIEdmHT8SACCCSLQHV1tQ4dOpQsw2EcCCRMgMAuYfR0nEQC5nRLEzhwIYBA5wImtHuu4k29eciv44HTwZWpt2aNTMAKVXMYw3LVL3pK+WNabTE1q9gerNeiTflq/dt+z3oVFZfrcD/pdMpQ5eblK3dkyymx09qvsDO5XvtTYucM1bZX0lUUDAg7OCW2NV1HIaD5ud+j9cWrteONozqtFPW9OFv5y/LkrntG84vKpfPO0yf19erXvPX1gJ6ZX6RynafzPqlXfT+3ZubnKSd4egYXAgggcKYAgR1vBQIIWF5g7969CgQClp8HE0AgUgECu0gFed4OAk0fzLfDXJgDAggggAACCDhXgMDOubVn5gjYQsAEdSaw40IAAYnAjrcAgZDA1kU3aLCLVSu8DwgggAACCCBgXQECO+vWjpEjgICkI0eOqKqq648sg4WAEwQI7JxQZebYHYFHp49TVsYl3bmVexBAAAEEEEAAgaQUILBLyrIwKAQQ6K7AwYMHVVdX193buQ8BWwsQ2Nm6vEyuBwLTxg7VnRPdPXiCWxFAAAEEEEAAgeQSILBLrnowGgQQ6KHA/v37dfz48R4+xe0I2FOAwM6edWVWPRfg4Imem/EEAggggAACCCSXAIFdctWD0SCAQA8EGhoatHv37h48wa0I2FuAwM7e9WV2PRP43f1Te/YAdyOAAAIIIIAAAkkkQGCXRMVgKAgg0DMBv9+vysrKnj3E3QjYWIDAzsbFZWo9Fnj69gkalubq8XM8gAACCCCAAAIIJIMAgV0yVIExIIBAWALvvfee3nrrrbCe5SEE7ChAYGfHqjKncAUWXe/WjMyh4T7OcwgggAACCCCAQEIFCOwSyk/nCCAQiUB1dbUOHToUSRM8i4CtBAjsbFVOJhOhwA2jhui+3DERtsLjCCCAAAIIIIBAYgQI7BLjTq8IIBAFAY/Ho6NHj0ahJZpAwB4CBHb2qCOziI7A0DSXNtw+ITqN0QoCCCCAAAIIIBBnAQK7OIPTHQIIRE9g586d0WuMlhCwgQCBnQ2KyBSiKsDBE1HlpDEEEEAAAQQQiKMAgV0csekKAQSiJxAIBLR3797oNUhLCNhAgMDOBkVkClEV2LroBg129YtqmzSGAAIIIIAAAgjEQ4DALh7K9IEAAlEX4ITYqJPSoA0ECOxsUESmEFWB1bdk66r0QVFtk8YQQAABBBBAAIF4CBDYxUOZPhBAIOoCXq9XtbW1UW+XBhGwsgCBnZWrx9hjIcBJsbFQpU0EEEAAAQQQiIcAgV08lOkDAQSiLsAJsVEnpUEbCBDY2aCITCGqAtPGDtWdE91RbZPGEEAAAQQQQACBeAgQ2MVDmT4QQCDqAvv379fx48ej3i4NImBlAQI7K1ePscdC4Mohg7RmTnYsmqZNBBBAAAEEEEAgpgIEdjHlpXEEEIiVACfExkqWdq0sQGBn5eox9lgIDHb11dZFk2LRNG0igAACCCCAAAIxFSCwiykvjSOAQKwECOxiJUu7VhYgsLNy9Rh7rAR+d//UWDVNuwgggAACCCCAQMwECOxiRkvDCCAQKwFOiI2VLO1aXYDAzuoVZPyxEOCk2Fio0iYCCCCAAAIIxFqAwC7WwrSPAAJRFyCwizopDdpEgMDOJoVkGlEVeHT6OGVlXBLVNmkMAQQQQAABBBCItQCBXayFaR8BBKIu4PV6VVtbG/V2aRABqwsQ2Fm9gow/FgK3Zo3QbdkjY9E0bSKAgF0Fqko0bc84bcnjvzvsWmLmhYAVBAjsrFAlxogAAm0ECOx4IRDoWIDAjjcDgTMFpo0dqjsnuqFBAIFkFDhcpsIF6/Rm09hS+uriERM0J2+W3BcmcMAEdgnEp2sEEGgSILDjXUAAAcsJeDweHT161HLjZsAIxFqAwC7WwrRvRYErhwzSmjnZVhw6Y0YgpgJ76/bo5we26m3/QdWfrtdXBo3SzK98W18ZdEVM+23TuAnsnpAWLctRKJ/7RIc9T6uoaJ+GLSlW3sh+8RtL654I7BLjTq8IINBGgMCOFwIBBCwnQGBnuZIx4DgJENjFCZpuLCVAYGepcjHYOAmYsG7Z7vs77G353z8ev9DujMAuNKT6fcWau3moHiuepEt0WGWFP9eFi0aofPka7Xl/tBZvyle/p6dp85BVWpbTtBTP3BdM/2R+63BZoUr7zZTrpSLtqJNO6xJNyC/QHLersZMqrS9ao3LvJ0o5fUL9Rs/TkvxrQsEhgV2c3kS6QQCBzgQI7Hg/EEDAcgI7d+603JgZMALxECCwi4cyfVhNYLCrr7YummS1YTNeBHossLlqg87ROZ0+d92lObqw70Va8uvFev3Dyg7vNSvtlv/9Ch0+cUgvv13W5Tj+aeTsLu856w1nCewkj1ZPK9XQtcuU4zJB3J3a3HeqHsjPVXrjoruqkq4DuwWl6VpSnCe3eca/W8X5pRq6rFiTgufQ+HX4cF9deOF5JiLUvuK52jF6rQqv6UdgF35FeRIBBKIoQGAXRUyaQgCB+AgQ2MXHmV6sJ0BgZ72aMeL4CPzu/qnx6YheEEigwOQtE7rs/T9u2qZ+Kf3U2b3m5+a++tPH9U/P39Rlmy9M29HlPT0P7KpUMm2zhqwyq+VMYHe33r9lveYMa2mpO4HdgyfmaXVuyynRB9bP0dMXP9ZqVV5Le2ZF3hNaFPoZK+zCrylPIoBA1AQI7KJGSUMIIBAPgePHj2v//v3x6Io+ELCcAIGd5UrGgOMkQGAXJ2i6SahA9AO7ev3T87ldzik2gZ1ZYfei3E8V6pp+bbe6Ng2oO4FdcwDX+JAJ5RbUzgyd/nrYo2dKntGe90+Eflrvl2vmjwnsuqw4NyCAQLwECOziJU0/CCAQFQG/36/Kyo63cESlAxpBwMICBHYWLh5Dj6nA07dP0LC0xu9WxbQnGkcgcQJmS2xX19cvvb5HW2J/9fYvu2pSM0d+u8t7znpDt79h1/JturMHdnXaNn+N+t7f8g27u9+/RetbLctrWWHn1/o5a5TyQLFmpYdaPPxigZ5IKSCwC7+aPIkAAlEWILCLMijNIYBAbAUI7GLrS+vWFiCws3b9GH3sBFbfkq2r0gfFrgNaRsBiAhV1u7V89wMdjjqxh0745S1/RkUlXk1YVqTcYJjW8Qo7f1mh8t+cqtXz3TKfqKv3lCh/uVdTg9toQ4dOLNh8sZasnt/4DbtyLZu/Te7HzDfszJbbUg1Z+4ByTJZf71FJ/nJ5pzYeYsGWWIu90QwXAXsKENjZs67MCgHbChw5ckRVVVW2nR8TQyASAQK7SPR41s4CBHZ2ri5zC1fAhHYvHNiqt/1vqf50vcxhE+YAicsvHBVukz1/zqywW7BObzY9mTJQQ0Zka1beLLmbDn89S2CnT+pUtqZIT79SL1dfyZU9XxM+LNUnM1sCu6IPs+R+o1Tlh0/rxOm2p8Qe3l2s5WteUX3oYc3Pel+luoUVdj2vIk8ggECMBAjsYgRLswggEBsBr9er2tra2DROqwhYXIDAzuIFZPgxE7g1a4Ruyx4Zs/ZpGAEEkk+gzSESyTc8RoQAAgh0KUBg1yURNyCAQDIJENglUzUYS7IJENglW0UYT7IIENglSyUYBwLxEyCwi581PSGAQGwECOxi40qrCCAQIwECuxjB0qwtBAjsbFFGJhEDgWljh+rOie4YtEyTCCCQrAIEdslaGcaFAALdFSCwVwnC7gAAIABJREFU664U9yGAQFIIvP766/roo4+SYiwMAoFkEyCwS7aKMJ5kEbhyyCCtmZOdLMNhHAgggAACCCCAQJcCBHZdEnEDAggkk4DH49HRo0eTaUiMBYGkESCwS5pSMJAkEyCwS7KCMBwEEEAAAQQQ6FKAwK5LIm5AAIFkEiCwS6ZqMJZkEyCwS7aKMJ5kESCwS5ZKMA4EEEAAAQQQ6K4AgV13pbgPAQSSQoDALinKwCCSVIDALkkLw7ASLkBgl/ASMAAEEEAAAQQQ6KEAgV0PwbgdAQQSK0Bgl1h/ek9uAQK75K4Po0ucAIFd4uzpGQEEEEAAAQTCEyCwC8+NpxBAIEECBHYJgqdbSwgQ2FmiTAwyAQIEdglAp0sEEEAAAQQQiEiAwC4iPh5GAIF4C+zdu1eBQCDe3dIfApYQILCzRJkYZAIECOwSgE6XCCCAAAIIIBCRAIFdRHw8jAAC8RbYuXNnvLukPwQsI0BgZ5lSMdA4Cwx29dXWRZPi3CvdIYAAAggggAAC4QsQ2IVvx5MIIJAAAQK7BKDTpWUECOwsUyoGmgCB390/NQG90iUCCCCAAAIIIBCeAIFdeG48hQACCRIgsEsQPN1aQoDAzhJlYpAJEuhuYOereFa+jBlyuxoHGvCq/Fmv0mdkKz215fe2V0jZ2elq+q2wp+X3aL03XXNMh+bvt3uV5kqVAgEFXBnKzs5Q01DC7qOHD/o9z6rc52qem8udrcy0VjP1e7R9u5Q5w91qbH5Vl3vkk5TmzlZG46AD3nJVu7JbPHs4Fm5HAAEEEEDAqQIEdk6tPPNGwKICBHYWLRzDjosAgV1cmOnEogLdDezkq9D2gFsTm9I5X4W2VfjkcucqOz00eRNClSuz5Z5ITNoHdk3hnWnT79G2CpcmToxCMNjtMQbkLfcoNTtTaR09Y8K6ioBMnJcxsVVg56tQhTKVmeZTRYWUmWme9slTIbmDf8+FAAIIIIAAAj0RILDriRb3IoBAwgUI7BJeAgaQxAIEdklcHIaWcIFuB3YBr1qvnvNVbFcgPUNeb6qyG4OnM1bhRTK7zgI7+VW9zaPUia1W90XSV7eeDci7vVqu1mFc83MBeSuq5crMkL+8Wq7slsCuZSWducentMx0BarL5UtrWW3Xre65CQEEEEAAAQSCAgR2vAgIIGApAQI7S5WLwcZJ4LxPGzTgd2W6reHqOPVINwhYT6DbgV0wJKuWK9esMPPLs82n9Nx0+beb4Cz0ey0/N6vgvKqoMFtBzTbWVKVnZsrduH3U79kuX5pbAU+FvIF0ZeeagMtsHS1XdSBV5v/S012qDqQrt2lLbOsVdqb/Z6uVNiNTaWZrrkdyp5lf/XK5JyrbrAL0V6u8wqvQ+ekuuc3KOLN7tdXvm8PVM7InKsMVkK+iXB6/WSZotty6NfGMbb1+VT+7XdUul1LNPalpymxqs7nsfnnWe5U+p7PALlUeT0BpgWpV+1PlcpvVdxFvILbei8eIEUAAAQQQCFOAwC5MOB5DAIHECBDYJcadXpNX4LMnjuucf9sg/1cHquD4hOQdKCNDIMEC3Q/spOYVdKrWNm9aMEzzV2+TNy1X7lSvys2Wz2DQ5ZPnWW8oUAvOz2wn3a6AOzf4DTe/Z722+TOV2+o7dD7Ps/KmzVDTLlG/Z5u2KbvlG3atAju/t1wVfrcmmjAv+C09ExrmNj8b/D1Py8o/E9JtN/85O02+jra1mi22vnTlNn1grjs1MW2WS5m5rb+ld2ZgZ7YSt2yJDSg91auAK01epQe3EnvLvXIl4Ht83Zki9yCAAAIIIJCMAgR2yVgVxoQAAmcVILDj5UCgRaDPm7VKKS1VYNdO1fx7gX56IAMeBBA4i0BPArum79hlq1ye1ImhgMzv0bPedM1Iq275xl3T7zWfUBH6vp0JrszqNxPYVafNaQnYWq+Yaxrn2Q6dUKrSMtxypzef3qByE5y1+p6d6WubJyBzRkXLla7MiRlK9VWo3BNQeoY7uIovdItZ3VchX2qGMjLSldat0yxMCBlMKFsO3TDzaLfCLhhWVpQHV9OlZ6TL73cpM92rioA7OH+/p0IB91m+i8dbiwACCCCAAAJnCBDY8VIggIClBAjsLFUuBhsjgdPHjyvtD5Vq2OfRyV9t12fGDFfZnTfrPyovjlGPNIuA9QV6FNgFV66Z7Zx+uZoPX/CpYrtfrrRqKT20gi4Y4lWnaUarQxXaB3be9DmtTkjtIOjq9Bt2rdzNmJpX9oV+3/RlDsjobMVcwO9VdUW1Au7G4LExuPNVe+TxmnAvvYtTaLsb2LWM1Wy7DbizlR7wENhZ/48OM0AAAQQQSJAAgV2C4OkWAQTCEyCwC8+Np+wj8HGdT1/44z6dfs2rT/5nR3BiwxdmacW14/XrPzQeYWmf6TITBKIm0KPALviduu3yuMx21pYTWn0V21ThS1Nm8Pt25jLfuKtWWvN/PnNLbNvATurJltg2k+8gsDNbYrdv98ud6+74RNemBvwtW3tbt9kcrHX2aTlzKmx1mia2Oem1oxV2jS2bcXpdyjaJpvl7XxpbYqP2FtMQAggggICTBAjsnFRt5oqADQQI7GxQRKYQvsAbb2jQgTode61Gf93zy+Z2LvuXS/Vg1jf1auWXw2+bJxGwuUDPArvQ9+cqXDM00Rzs0HR5y7Xel6E5rcOrgFcV5dUy5ziYy+XObj5cwbTRPrALbUttdehERpp8/jRld3joRKuidBTYBTPDapWb/lPNoReBxsMozHf4Gg+XMPekuuTONAdXVGt7hbe50dT0zFCw1ubyybPdHJJhjsQISGluZWa2X4V39sDOV2GWAbZsffV5yuXxBeTKyFZma0ubv29ML1oCh1VW+IS0aJlyLoxWm7SDAAIIWEOAwM4adWKUCCDQKFBRUaFTp07hgYCjBN47/GddUe3RqUPH9X9/qtOnv36pef4X3/RVffjV/vrpYLderxruKBcmi0B3BdIG9tXz+ZO6ezv3IYBAvAQOl6lwwTq92dRfSl9dPGKC5syf1biVnMAuXqWgHwQQSD4BArvkqwkjQgCBTgQ8Ho+OHj2KEQKOEfC+cUA3vPmq3v1kuE4d2CX9JrQNtun68l1f1wuXf0a/+79r5TnQzzEuTBSBnghcOWSQ1szJ7skj3IuA7QUaPDv0ya+e0qfvviGd/FjnDhur3pMXBX+N22UCu+ACuhyFFtB9oroXH9Sdnhv0VOE16icCu7jVgo4QQCDpBAjskq4kDAgBBDoTILDj/XCKwMlPTstfsVf/8E6V9pz3FQ08UKlzfvvfbabf67xzlHFLukpyrlHtia9p3/+mOIWHeSLQIwECux5xcbMDBExYd3LNv3Q4076LN8cvtDsjsJPU5vfaB3b1OrCtWGtK35Df/E/eJeM0b9F8jWncLnt4d7GKNr+pE5Lq/R/qhAZqSPZ8PZDnVr/Du1VctFlvhn6oD09IA4dka/4DeXL3q9eBZ4pUtCO0ZbyfO09L8q8JhYhVJSqsm6BbPizR8pfeVL+pP9bq3Esc8JYwRQQQSLQAgV2iK0D/CCDQIwECux5xcbNFBT746KiGeir0pT+9oV3nXqHP/Wm/9PvfnDGbS745Wp/p61Xh5Gt1zokcAjuL1pthx16AwC72xvSQeIFTLzyhc845p9OBpIz7ps654BKdWDFTnx7Y2+G9ZoWdCe3++lGdTu/5zy4ndt6Nd3R5z1lvOCOw8weDsxLXPBVNMqFY28DucFmhCt+4QUX514RON657UYUPvK+Zq/M08vRuLZv/pqaun6NhwZ9tU35RigqKJ+kS1Wv3svl6c+p6zQn9UNvyi5RSUCzTjX/3MhV4Jql4vltmrbr3mXwtOz1PJebmqhLNWl6lcfOWaP41fEgv/GLzJAII9FSAwK6nYtyPAAIJFSCwSyg/ncdB4NWKVzXj/f/VOUfe18unc5T+2nqdU9v8dZ82I/jyoq/p3D/XaNbXL9Ol+g6BXRzqQxfWFCCws2bdGHXPBD6e+8UuH+j/hEfq01+d3tunv4L3nTimj/Ov7LrNtW91eU+ngV3rb9hJGjh6kR4ouEahNWytAzu/ygrz9f4tTaGb+fkn2ld8s17J3qL56WUqLPxQeatnKXhmugkD735ftwQDPPNsoT7MW61ZoR+qrPDuxrY6aPfwiyp48LTyV+fqkqoSTSsdqrUPZIdCQi4EEEAgTgIEdnGCphsEEIiOQHV1tQ4dOhSdxmgFgSQSOOL/WId/u1v/9BevAud8qp//5e90+etbzhrWnXfBAA27obeqhw3XQ184rfP9t+rtD85NohkxFASSR2Da2KG6c6I7eQbESBCIgUDUA7uTH+vjRV3/uekfaWDX5ht2Ur2nRPmrU1RQYoK21oFdlUqmbdaQVW1PjK0qmabNQ1ZpWc6FOly+TIXr39d5Zplc36GaMj9POemN33c9XK5lhev1fuiHGjplvvJy0tVPVSqZtVy7Xa7g6rqWa5wWrZ6lYSaw2zNOW/JGxqBqNIkAAgicXYDAjrcDAQQsJeD1elVbW2upMTNYBLoS8BzwasRbb2jMezX6y18H6OW/jtGX//DUWcM6094XZmdpgN5Q2fhr9fR5dfqMf5EOfHCyq674OQKOFLg1a4Ruy+b/2XZk8R00abMltqvrvGu+1aMtsZ/s/llXTQYPqgj76ugbdiZAaw7merDCzi0dWF+gHe4HNN/dwSFMB9arYIdbDzRue20Zc2j13Yl5q9Xhp+kI7MIuLw8igEBkAgR2kfnxNAIIxFmAwC7O4HQXU4HjJwPat/913foXrwb63pWv12f1iw8u1/j3N+vTgzWd9j1i0Vf1N38+qLU3XKedn7xNYBfTStG41QUI7KxeQcYfbYGGV8t08iff7bDZRB864feUqKCoXnlP5WvMeW2/YWe+NTe//BqtLmzcnmq+YVf4vmauzdPI80zwtkyn5xUFv0vX/vKXFQa/Sxf6Nl7by3wb786d4/TYMvO9O3N9Ir//tFyufsFv2LHCLtpvIO0hgEB3BAjsuqPEPQggkDQCBHZJUwoGEqGA9/3Dqtv7e807/o7OCZzUnwd+Xv/5zqXKeuc5NRz4305b75M2UF+ccF7wnsIbx8l70kdgF2E9eNzeAgR29q4vswtPwIR2n7z8lD5993+lkx8HT4btfeMdOnd4ZngNhvOUWWHX5ht2Kep78WjNzG/ayvr/s3fm8VGW5/q/EpIwJJAMe9iHLcSgMorBCCpjFaRga2wLcsCWWA31gD3EnkN7fqQ9Yo+hrbTH0BpsidUgQimbcQFDkBJQMGw6AQIhLE6UhMkCvIFMMtnI7/O8k32bfTLL9fYPNe/z3Mv3ealycd/P3XFKrC4zFclbtKgNBAxDohG/bDlmNGpwuvQE/HJLUXMkgcOnY9mqBMizInTpSPjlFjS/DRwuD5JIkF8aYLJ7HEWVtUBgGKKWrMbq2SMo2NlyrtxDAiTgEAIU7ByCkUZIgARcReDKlSu4dMmOy41dFSj9kEA3BP514gzuK7yEh0suy6vO3B6Do5UReOjrd82KdWL9mGceRD8/UwWeGDghnt6lP8eVsmpyJwES6ITAisfVWBgzkWxIgAS8mIBuczxSlauR1KqCznB4LZ49OxfbZmkRn6rE6uYKOqHRHcbaZ89i7rZ4sGHeiz8MpkYCHkyAgp0HHx5DJwFfJCBJEnJycnwxdebsBQREC+wHGYfw3343MLDU9Gf8Z/pNwt7Tg/G9W9stEuvEnsn/cS/8bnyLgpEjsSrSVGlXem6pFxBiCiTgHAIpSzS4VzXYOcZplQRIwC0IiOETe6LewcoZLffXFe5OxGopHqnqfViwJwrvrJzRMlhCtNOulhCf2jhV1i2yYBAkQAIk0EKAgh2/BhIgAY8iQMHOo46LwbYikKcrxLdfHMV/1pbAv9o0HOIrxRT862Iovndjm8ViXd+IkVDdb6qkOxxzP9b3LaVgxy+NBMwQoGDHT4QEfICApEVaciqOm/61iJqaQKg0cVi+WA0lJGjTkpHa8hKBKg3ili+GWukDbJgiCZCARxKgYOeRx8agScB3CRiNRhw9etR3ATBzjyTw0WcnEXP1MmaVX2mO/9O6aTh6uRfmV++yWKwTmyc89wAUNRdlO5sf/w721Oso2HnkV8GgXUkg81ex6KcIdKVL+iIBEiABEiABEiABuwhQsLMLHzeTAAn0BIGDBw/2hFv6JAGrCZRJt7Bpxx681r8eQ68Xy/uNDfU4HPgwTmmvY+6tdNQXFVpl985lUcAtU/nAmie/g1wDBTurAHKxTxL44uX5Ppk3kyYBEiABEiABEvBcAhTsPPfsGDkJ+CwBCnY+e/Qelbg2X4fjmQewbogfAspvyLFX9QnCvoqZuHTuCuYUbkJDxU2rcgqLGoFRU2ua9zQNnKgzDsSNr39olS0uJgFfIRDSOxCf/nesr6TLPEmABEiABEiABLyEAAU7LzlIpkECvkTgxIkTMBgMvpQyc/UgAmKwxJZPPsMjVdcwv/Jqc+T6oAZkXJ2JG1dLbRLrhKHW7bAFg/pjlbq/bN+/ZhyKLz3mQZQYKgm4jsA9YwZjfZzGdQ7piQRIgARIgARIgAQcQICCnQMg0gQJkIBrCWi1WpSXl7vWKb2RgAUEdEUlcgvsujF9MbLk2+YdkiIMewwPo/jcRZvFOmHszudVQLVJrP783rvx5oAK+e9HBj2Er3LusCBCLiEB3yNAwc73zpwZkwAJkAAJkIA3EKBg5w2nyBxIwMcI5OXlobjYdB8YHxJwFwL7jubg6Cf7sSWyP4JuSc1hXVQMwAdfq+F/7apdYt3gGRMwdFyLUP3+nMexo+4CBTt3+QAYh9sSWHD/RLw0R+228TEwEiABEiABEiABEuiMAAU7fhckQAIeR0Cn06GgoMDj4mbA3klAtMCm7tqHR6uv4yf119skWYBR2F40Ab2u6+0S64TRST+fiUDpbLP9Nd+bidwqUxXfUP+ZOJM7yTsBMysSsJPAczOj8Lxmsp1WuJ0ESIAESIAESIAEXEuAgp1redMbCZCAAwhIkoScnBwHWKIJErCPQJ6uEOve+ge23DMSY6+33FcnrJ7uPRb79ZFoKNTZLdYJe63bYcU/L308CoZ6o5xAiGEudN+MtC8Z7iYBLyWQskSDe1WDvTQ7pkUCJEACJEACJOCtBCjYeevJMi8S8GICFRUVOHnypBdnyNQ8gcAHB4/j9IHPOrTAitgPN4xC5qXxUPUzIEb7ptXTYNvnP3TmeAwe3TJRtlQRgIQHRzcvG1I7H7kXTQMo+JAACbQlsGvFXAxThhALCZAACZAACZAACXgUAQp2HnVcDJYESKCJwMGDBwmDBHqEQJl0C6+l7cSc3nX4RcCtNjEYG+pxtioGHxT1g6rfLTxw6q+4fdP+ASmRy2IQcOtSs68v1Wr8aVCLgDcWz+LYucAe4UGnJODuBL54eb67h8j4SIAESIAESIAESKADAQp2/ChIgAQ8kkB2djaqq6s9MnYG7bkEtPk6/O3dHfjblFG4WyrqINbtN9yD4yWDMaF3Me47u9EhYl1AkB8inx7Uxtf7j2qww++b5p9RsPPcb4qRO5cAJ8Q6ly+tkwAJkAAJkAAJOI8ABTvnsaVlEiABJxLQarUoL7e/csmJIdK0FxEQgyW2fPIZSk6dxsY7hyLkRkmb7CRFLxy9Pg3/utgL04Iv4Y6czQ7LfsQPo9E/WNfGXtKcGJyta4mhr/Qcvr7ay2E+aYgEvIXA3Clj8JvYad6SDvMgARIgARIgARLwIQIU7HzosJkqCXgTgYsXL6KwsNCbUmIubkpAV1SCP7yzA/MHBOGlvnXwM1a1iVQf1IDjV2fi88LbDhfrhKM7VjyIXtfPt/H50nfvRUmt1PyzoNLnUVjm76YEGRYJ9BwBTojtOfb0TAIkQAIkQAIkYB8BCnb28eNuEiCBHiKg0+lQUFDQQ97p1lcI7P3iK2za9jE2Ro/FVENph7SFWLen6CGcL4JTxLqgvv6IeGpgG7+Vgf6In6lq87PQGy/ikr7GV46FeZKAxQQ4IdZiVFxIAiRAAiRAAiTgZgQo2LnZgTAcEiABywhIkoScnBzLFnMVCVhJQLTA/t+mD+BfVIi3owYjtLysg4XLISE4dOkBnCsxOkWsEw5H/XAqwoJb7qoTP8uLmIT/HV3bJp7+0grkX21b+WdlylxOAl5JYOPPZiEiXOmVuTEpEiABEiABEiAB7yZAwc67z5fZkYDXEqioqMDJkye9Nj8m1nMEci99g9/9fRt+OkqJhJA6+Fd3FMLO9Q7F/q+j8W1ZtdPEOkEg6oW74G/Qt4Hx/sPTsSOo7c96l/4cV8o4hKXnvhp6dlcCnBDrrifDuEiABEiABEiABMwRoGBnjhDfkwAJuC2BgwcPum1sDMwzCWzafRB7Pz3UZQusyOrU7VH4tHgSikudV1kn/PQJD8P4WUEdQCbPfgDHbxe3+XnpuaWeCZxRk4ATCUwYGoZNL8x2ogeaJgESIAESIAESIAHnEaBg5zy2tEwCJOBkAidOnIDBYHCyF5r3BQLF1yT8aVM6Kr69gt3RI9H/1o1O0zaJdXeguLTSqZV1wrnqmfvR1+9yhzjaD5wQCyjY+cJXyhytJfDQpOF4beEMa7dxPQmQgM8QyEXqgiOYvi0ek30mZyZKAiTgSQQo2HnSaTFWEiCBNgTy8vJQXNy20oiISMBaAgdP5iJ15yf43sA+SBrcq9MWWGNDPY4bI/DplVEwVtU5XawTOUxeGgG/qrbCYWcDJyjYWXviXO8rBDgh1ldOmnl6NIHcVCzYMgZvJM3GEJcnYrlgV5KZiBcLFmFbPKU9lx8THZKADxOgYOfDh8/UScDTCej1epw/f97T02D8PURADJb46/YMHDpxCmnRKnzHeK3TSIRY91X5VGSUDYCxssYlYl3IqDCM1XRshz03eiRejej4c1bY9dBHRLduTeD3T0/HzMgRbh0jgyOBniRw/aPduPpGCgw5p1FfXo7Qhx/EqF+vQuhDD7ouLAp2rmNNTyRAAh5HgIKdxx0ZAyYBEmgiwMET/BZsJaArKsEf3tkBv+vXu22B1Qc14HThvfi8vL8s1j3sdwJj8/fY6tbifeOemYpgv7bTYcXmvTHReLdvW2GxzjgQN77+ocW2uZAEfIUAJ8T6ykkzT1sICLHu/IJ/63Tr5Mw9rhPt2gt2hnykJ6/H9rMSAgGMmL4MK5ZPa6m+KzmGlHXrcaQQQK0SUfOXISE2AiFyJrlIXa5F1KJSbE/TQqqshTJ6GVbOB7avTYVWqkWtMhrLViVghlzO17bCzpCbhrXrs6CrCURtZQiil61CgmkhRIXdL4uWIC0uwhbc3EMCJEACNhGgYGcTNm4iARJwFwIcPOEuJ+E5cezc/wU2frAPsUNCkDw6pNMWWJGNEOu038zAgRJ/Obnv1n2KIV8fcUmik1+IhJ+hY8XfhscfwsF68buUlqe2cjikgidcEhedkIAnEeCEWE86LcbqCALfvroGfn5+3Zoa/OPF6D16NHIfn4ubhz7vdK2otJu8dw+qv/kGpZs2mw1tZOL/M7umywVtBLsSZCYm4uzctUiYoZS3FO5OxOqiRUiJn4ygGiHIbUFw4iosVgmJzgBtSgK2T0xC0mwhrAkBbg10S15D0jxRXVuC3YkvYqPhSbyWvBgqseNYMpbui8aGxBkIaSfYQSpBSfAQDBGF7IZjSF66D9EbEjFDuNKmILFkfqMf29PlThIgARKwhgAFO2tocS0JkIDbEdBqtSgvL3e7uBiQ+xEQLbB/ejcdJ3Pz8bcpI/Dd2ze7DPJCQC0uFz6KfxXfltfEBh1EWK5rphIPvGc4ht1Z22lsifNioKsuafOOgp37fWuMqOcJhIcF4/2EeT0fCCMgARcS+KJPqFlv0/TfoldYGLpbK96LdfWShGPDRpu1+UBV1/8+Nbu5tWAnZSIxoQhL0uLQXMdWcwzJzxyHZttyqHNTsTg9qlFsa7RcmI7lyYF4ee08DJEFuH2Y8l4CpjXeHpGbugBpw9/A2nmNN+SVZCJxHbBCvjOvuzvshHgoL4RJC0xFYuGTFOzMHigXkAAJOJIABTtH0qQtEiABlxO4ePEiCgvbVhy5PAg6dHsCx87k489bPkRotREf3jscgyq7Fnkvh4TgQI4a+ZWmKgVXinXC38Sf3ofetQWdMl382LgOPx8Z9BC+yrnD7c+AAZKAKwnMnTIGv4md5kqX9EUCPU7A4YJdeTmOhY8ym5fDBLtO77MTotoWjHkjCWptJ4MfhAD3YgEWyZNeOwpwQrDbMuaNFqGtG8GuRLsZqZuPoKjSlLJBUmLR6y2CXZK0CIlyuR0fEiABEnANAQp2ruFMLyRAAk4iwMETTgLrRWbf/TgLOzIPyS2wr48ORq9qY5fZ5SkUyNY9iHMlpjWuFuuEz8nPjYFfTePvFlpFei58AF6909Qi1PqhYOdFHytTcRiBXz8ZjXlq0QDHhwR8h4BoiTX3DPnxM+g9xsKW2IJvULLpPXMm5UEVNj8Or7A7gumyeGd6LBbs8tMQtz4QqxtbZ+V22pXrELiyUbCzOUFuJAESIAHbCVCws50dd5IACbgBAQ6ecINDcNMQLl/R483tn+D819/id3cMxeKAjiJY69BPNIThTHF0j4p13bXD7p16N97tX9GBdohhLnTfjHTTU2BYJNAzBHatmIthSlbC9Ax9evUEAtc//Bjnn17Uaag9N3RCwuGk5ciakYJETcsddolFi7BB3GGHfKTFrwdWJiEuoukOu+XYPvG1VnfY2SjYCeFw+xhsWD0bwrNBm4qENTrMf8Mk2JUcTkZq6VysjI1Ax1ntnnDijJEESMATCVCw88RTY8wkQAJtCHz++eeor68nFRJoJnDwZC5Sd34CVFVhT/QojDbc6JKOsaEe+Q0qZOomoLTCdHdcT1TWCb/dtcNueDQGB/3a3l8n9lCw44dPAm0J8P5pz7XcAAAgAElEQVQ6fhEkYBkBIdpdfSMFhlNnUF9eDjFsYlTi/0Poww9ZZsARqzpMidUhMzUZW7S1CIQBQ6LjsWz5DIgREvIjaZG2NhlZJSFAbSAmxsYjIXZyy5TYBTYKdijB4eQ1WH/cAGUwoNQsx8yi7cASk2Cn2xyPxKI4bFgphlXwIQESIAHXEKBg5xrO9EICJOBEAhw84US4HmZaDJZ4c9sn+OzkaTw6uC9SRysQUFPdrVh3pmI0DlVMRnGpqQKvp8S6gCA/RD49qMtY18ydgdyaqx3eK42xuPB142XaHnZeDJcEnEGA99c5gyptkoBzCJTsTsRLRYuwOb6pidU5fmiVBEiABDyRAAU7Tzw1xkwCJNCGgE6nQ0FB55f0E5XvEMi99A3+8o+PUFRyzaIWWFFZ92XxvThoHATppknU6ymxTvgeOnM8Bo/uetJeZwMnxL6xeBbHzgX6zkEzUxIwQ+D3T0/HzMjmehzyIgEScEMCUmYilr51AYHDZ2LF6uWY1vGKVjeMmiGRAAmQgGsJULBzLW96IwEScAIBSZKQk5PjBMs06SkEdu7/Ahs/2IfQXn7yFNhxxq6FL5FTcX0V8m/ch0+vD4HR2LNtsE2MI5fFIODWpU6RF/TrjVX3dy5ADKz8KfIKAjzlqBgnCTidQOavYtFPQRHb6aDpgARIgARIgARIwKkEKNg5FS+NkwAJuIrAwYMHXeWKftyIQPE1CX/dkYGTuflyC+yGUQoE1nbdAitC1wc1IP/sNOxHPxgra9C7vgrfr92N4G/P9lhm5tphP7/3brw5oOPACRFwUOnzKCzz77HY6ZgE3InAhKFh2PTCbHcKibGQAAmQAAmQAAmQgE0EKNjZhI2bSIAE3I3AmTNncO3aNXcLi/E4kcCxM/n485YPcbOi0qIWWBFKrr8R3+Q/jqxK05ASIdbF3toGRWnPtlQP+844DBxxq0ta782chk8Cyzp9T8HOiR8ZTXscgQX3T8RLc9QeFzcDJgESIAESIAESIIH2BCjY8ZsgARLwCgJXrlzBpUudtxN6RYJMopmAGCyxa382dmQesrgFVmw+H9oLX5+ZjgNSg1uJdSKYqBfugr9B3+UpJ82Jwdm6jhNixYaQ6/8OXTGnJPOXCAkIAry/jt8BCZAACZAACZCAtxCgYOctJ8k8SMDHCVRUVODkyZM+TsH70798RY83t3+C819/iyhFL7w/ZSj6VHZdmdZE5ESAH/LOPozTRveqrBPxBfX1R8RTA7s9vK4GTohN/aUVyL9a5f2HzwxJwAICvL/OAkhcQgIkQAIkQAIk4BEEKNh5xDExSBIgAUsIZGdno7q6+/vLLLHDNe5J4ONDx7A145DcAvufYwdgRV/TsAhzjzawD746+wDyqmrkpe7SBtsU96gfTkVY8DddplGqCEDCg6O7fn9uqTkEfE8CPkGA99f5xDEzSRIgARIgARLwGQIU7HzmqJkoCXg/gby8PBQXF3t/oj6WoWiBfXPbJ/js5Gm5BXbzlOGYUtv9FFiByNhQj9N+wcgtnIFz11rEuvk1u9Drivu0T0c9PwH+1eVdnuqXd0TgTyPqKNj52HfPdK0nwPvrrGfGHSRAAiRAAiRAAu5LgIKd+54NIyMBErCSgF6vx/nz563cxeXuTOD0BR1S/rkbRSXX5BbYnXcNQYix82mprfMQYl2OcQQ+K4pCqaFFrHu6Ph1+BRfcJuU+AwIwfl7/buPZ9cBU7Ay5QcHObU6NgbgrAd5f564nw7hIgARIgARIgARsIUDBzhZq3EMCJOCWBOrq6nD48GG3jI1BWU9g5/4vsPGDffLG5cP74lcD/SwyUlxfBf31u/FpxWiU3DK1SIs2WHcT60Rcqvl3oq+i+6rQpNn34ezt6xTsLDp9LvJlAry/zpdPn7mTAAmQAAmQgPcRoGDnfWfKjEjApwmcOHECBoPBpxl4evLF1yS8lrYTFwoK5RbYtMlDcF9DpUVpCbHuvP4+nPAfgeJS0x53FetEbJOXRsCvquvqObFm6eN3wFDf+d2M9bX9cP3iv1nEhotIwJsJ8P46bz5d5kYCJEACJEACvkmAgp1vnjuzJgGvJXDx4kUUFhZ6bX7entixM/lYt/kD3DJUyS2w2+8chH7Vlol1FwJqce3UQ/ikVx8Yq00DKfrWSvhBwydu1QbbdIah48IwekZQt0dqbuBEbeVwSAVPePtnwfxIwCwB3l9nFhEXkAAJkAAJkAAJeBgBCnYedmAMlwRIoHsCkiQhJyeHmDyMgBgskfbBfmQeOSlH/pPwELw62N/iLHL9jbh5fgYyGkJhNJrEugHVejxRtgV+lebvvLPYkQMXjn/mbvTxu9qtxRMjB+L1yLAu11Cwc+CB0JRHE9j4s1mICFd6dA4MngRIgARIgARIgARaE6Bgx++BBEjA6whkZ2ejurrzFkKvS9YLErp8RY/12/YgX3dFboFNnjQIj/UyWpxZbl/g22MzcaCuvnmPu4t1ItDJz46CX133ee6KvhM7w7quMKRgZ/FnwoVeTCA8LBjvJ8zz4gyZGgmQAAmQAAmQgC8SoGDni6fOnEnAywmwLdZzDvjjQ8ewYUeGHLBogd1411AMNd6yOIHPg6pQcfy7OOBX51FinTJCiZH3B5rNM3n2Azh+u+uhFAP97kPe2XvN2uECEvBmAmyH9ebTZW4kQAIkQAIk4LsEKNj57tkzcxLwWgIVFRU4edLUWsnHPQmIFtj1/9yDz788IwcoWmBXj+iDgBrLKiONDfU4F9AHVy48hM8rWvZ4QmWdyNeSdlixLmGOGqV1N7s8xBDDXOi+Gemeh8yoSMBFBNgO6yLQdEMCJEACJEACJOBSAhTsXIqbzkiABFxFgG2xriJtvZ/TF3T4/dvb5cEStrTACrFO26DAufMPIq/WdF+deDxFrAsI8sOkH4+GX033wzQqA/0RP1PVLWAKdtZ/f9zhXQTYDutd58lsSIAESIAESIAEWghQsOPXQAIk4JUE2Bbrnsf6dvqnSP/XETk40QL7dtRgDK81WBysEOtya/vj1KWpHinWiUQHTxuGoZNaWni7Sv5c/z54deowCnYWfx1c6IsE2A7ri6fOnEmABEiABEjANwhQsPONc2aWJOBzBNgW615HXnxNwmtpO3GhoFAOTLTAvjy8DwJrLWuBFXuK66twpewOfFEVgW9vtlSneUplXdOJRMTdjaD67qfDirXmBk6INaywc6/vnNG4ngDbYV3PnB5JgARIgARIgARcQ4CCnWs40wsJkEAPEGBbbA9A78TlgeOn8dauDJtbYFuLdQcqxqHUUNPsxdPEOtEOG/n0IIsOJvnRaBz3u9bt2oGVP0VeQYBF9riIBLyNANthve1EmQ8J9ASBXKQuOILp2+IxuSfc2+WzBJmJ64AVSZg9xC5D3EwCJOCmBCjYuenBMCwSIAH7CbAt1n6G9lgQgyXSPtiPzCOmASAjA/2x464hVrXAin25/kYYz8/AAf+wNmJduP81PH7lXcBg+VRZe/JxxF5L22GFr4TH70ZpfUW3boNKn0dhmb8jQqMNEvA4AmyH9bgjY8Ak0CWBEu1mpG7OwtmCcojbaQPDxiBqXhwSYicjxKncbBfsSo6lYN36I7hQWSsCxpioxUhI1GCEU+NtbZyCnctQ0xEJ9BABCnY9BJ5uSYAEnE+AbbHOZ9yVh8tX9PjDOztwtfS6vCR2SAj+NNK6Ftgmse7m6ZnICAiGsbplwMT4ukt4qPQjNFR0PUG157Lv2nPkc5MQUGNiYu5Z/Ng4c0tAwc4sIi7wYgJsh/Xiw2VqLiGQc+Ai9m86iW/Pl6DqVjUi7huFJ5ZNl//quseA3NQErCnUYNWy+Zg8JEh2XWMoRJGkhGqEc+U6wEbBTrcZ8aslxCcvxzSlHDEKCyUMHjEEpgxc8VCwcwVl+iCBniRAwa4n6dM3CZCA0wmwLdbpiDs4+PjQMWzYkdH88z9O6I8FfcwPWWhv6GjvWjR8OROfBPRuI9bdUXMG0wp2uT4xOz0G9fVHxFMDLbJiycAJYYiCnUU4ucgLCbAd1gsPlSm5lIAQ695ckd6pz1+8/bTrRLv8NMStBValxiGiOwKGfKQnr8f2sxICAYyYvgwrlk9DcydoyTGkrFuPI+Kq3FolouYvQ0JsRGN1ngH5m9di3ZFSWViTSsuB4MGYuGgVVs+W2rbEGvKxee1a7NOJYEKgjl+FhBmd9JvmpmLBvil4L2Fa5wJdd3YMuUhbux5ZuhoE1lYiJHoZViXMMOWSm4rEwllYUpqKNXsuIGT+60iJHQE05XehErWBwYheloyVM2rkltjSWVE4uzkLEiohhURj2aoEdBaySz8wOiMBEnAIAQp2DsFIIyRAAu5KgG2xrjsZ0QL72js7oc27JDsVLbDbJg/EyHqj1UF8HlSFiuPfxRcKP68Q6wSAYd8Zh4EjLGvfzbg7ApuGmBc5FWU/w7elDVbz5QYS8HQCbIf19BNk/M4g8NH6I/Dz697yA0/eiYHDQ/F/P/0n8k982+liUWEnRLtrRTfxxQdnzIb6xL9PN7umqwX5aXFYp0wyiVJdPqKSLBFn565Fwgy5nA2FuxOxumgRUuInI6gmF6nLtyA4cRUWq0RFngHalARsn5iEJHG5mxAFt6iQvFoDsdtwLBlLj0zHO7LY1rrCTsLhpJXQzkvGcrWwo8PmhCTULktFXHs1UfaZDGn+SsTPjpDttjzm7EgoKQnGELma0IBjyUuxL3oDEmeEyILd4jW5mL5sFZY3qW6NvrA8GfFyXDWoQRCCILi8iC3DVyFluVoWJw3aFCzfPhHJSbPbxWTzEXEjCZBADxKgYNeD8OmaBEjA+QSMRiOOHj3qfEc+7uH0BR1+//Z2ebCEeB4P7YWU8UoE1bUMiLAEkbGhHkcDa1F1cg4O+LUVrDy1sq4p7zvio9DLKP503/yzQTMVBwNumF1Yem6p2TVcQALeSGDXirkYpnR2q5w3kmNO3kzghbv/aDa91w//HH369UZ3a8V7sa7yZjV+8eBfzNr866n/MrumqwW5qQuwZcwbJmFNPCWZSHzxLVyQ/2EWXhbDIKRMJCYUYUlaqyq8mmNIfuY4NNuWQy1ErvQobEic0XLfXWE6licH4uW18zBEvN8ThQ0rG9+3Wd9KsOvET8nulXilNqFzQdFQiMPbU5G27wJCouYibvliqIVyZ6WdksxErMMKEwNRubd9IjY0iosyhs7yM8FCZuIrqFyWgma9U+ZXgEUeOUTD5s+IG0nAawlQsPPao2ViJEACTQS0Wi3Ky8sJxEkE3tqViQ+zsput29oCK8Q6bYMC0smHcaB3dZtoPV2s6zMgAOPn9bf4BBIfnwpdPQU7i4FxoU8RuGfMYKyP0/hUzkyWBCwh4GjBTtxr99IMZwt2i5E2/HWsnde+7bSVkCZErC1j8EbS7JYWWLkybgvGvJEEtTYRLxYswrb4VnNe2whXBuSnJeKVw7VQiqK2wdGIT4gziWutK+zk6rbDULb/w4DpK5CyuLuG3RqUHF6PxPW1iNuwEjN0ZuyUaLE5dTOOFFWajtUgQbno9RbB7sj0NrkIQa9Dfs2CXbspsRTsLPmlwjUk4DEEKNh5zFExUBIgAVsJlJWVITc319bt3NcFATFYIuWfu3GhQFwYY2qB/Udkf4yBdVV1Ym9xfRW+9gvFufMPIq+2ZbiEeOfpYp3IYdScMQgb3Pgf5hZ8UZYMnBBmWGFnAUwu8ToCv34yGvPUKq/LiwmRgL0EREusuWd6rHUtsUfSzbfEfm+Z7S2xNceS8ewWFV5Ljm03XbX7yjdYU2EH0aK6FlJ8Ejrogq0FO1EZl1iJZSntYzFHVbw3tacWLNqG+BHd2clHWtx6BK5OxuLG/xsTVXzrAld2KdjJVXfpUXindQUhBTtLDoVrSMDjCVCw8/gjZAIkQAKWEODwCUsoWb5m/9EcvJ2e2aYF9o1xYehd31Zss8SiEOtKbkzAidIIrxTrBIOo5yfAv9qyKk9LB05QsLPk6+IabyPAYRPedqLMp6cIaP91AX9N+KBT9y4dOiELXS9hu3IJVsZrECGXwIlHi+QFxzFLbu0UgttyZM1IQaKm5Q67xKJF2CDusEM+0uLXAyuTEBfRdIfdcmyf+Fpjq20uUhfvQ/TmBKg7ZNz6DjtTLAenv4akeY136tVIkGqVaF90V1NSiFLlCIxoDLemcDde+aUWc1MSMUPZnR3hbzvGbFiN2fKFelqkJqyBbn5jW7AQ59pV2EHcYbc0FYEiv8mmqwBqaoCgoE6mxLLCrqd+SdEvCTiFAAU7p2ClURIgAXcjoNPpUFBQ4G5heVw8YrDEG//4GEe0Z5tj/++RfbGsv5lbrrvItKDOgLJrk3Hi2nhcrvOuNtimlK1th82IHI1NIwPMfhv1tf1w/eK/mV3HBSTgTQSemxmF5zWt2t68KTnmQgIuJiBEu/2bTuJKfilE+6sYNiEGSEREj3JxJBK0m1OwOessCspNf/AXGDwYwyfOR0KixlR5Z9AhMzUZW7S1CIQBQ6LjsWz5jJaqPEmLtLXJyCoJAWoDMTE2HgmxkxvvtJNwLDkBfzzSVOkeiOCJc7Fq1WJEhLQW7Fr5OV6EylogMCwKS1avxux2MzEM2lSsTslqjDcQwcOjsSghHrPloRfd2yk5nIw164/DoAwGlBosn1mE7VjSdYWdsFeYheS1aTheJKbEhmHmimQsn2aQp8RiRRKargA03QHIO+xc/AHTHQk4jQAFO6ehpWESIAF3IsDhE/afhmiB/cM7O3C19LpsLLSXH7ZNHoSoBuunwIr9uf5G1OdPRabfUJQa2rbRekMbbBNx1fw70VdRbPEBvDddjU+Cb5pdX1s5HFLBE2bXcQEJeBMBDpvwptNkLiTgCgIGHF6bAO2spsmvJp+6zcuROvjllmEXrgiFPkiABEjASgIU7KwExuUkQAKeSyAvLw/FxZYLJ56bqeMj/+fez7B594Fmww/0DcDGCf2gqG87ydVSz1/6VSDwzKPIVPRDiaGt4OdNYp3gMTluJPzq21YPdscpafZ9OHvbJIp291CwM0eI772NwEOThuO1hTO8LS3mQwIk4FQCpkmqpfEpzXfGAQZoUxKwT52MlTM4bdqp+GmcBEjALgIU7OzCx80kQAKeRECSJOTk5HhSyD0eq2iB/cPbO5Bz/nJzLPa0wAojn/cyoNep7+ATPwWq6+rb5PiAtA8RpV/0eN6OCiB0VBBGa8KsMmfpwAkKdlZh5WIvIJCyRIN7VYO9IBOmQAIk4EoCBl0mUpM/wAW527YGNTUjoF4chziNqrFl1pXR0BcJkAAJWE6Agp3lrLiSBEjACwhw+ITlh5h9Kg9/+cdHzYMlRAusmAJ7l7/1gyWavH4eVIWgg/Owe8BtGKvbVuc9fO0jjL3+leUBesDKcQsiEdz7msWRFvTrjVX3t7sop4vdFOwsxsqFXkCAwya84BCZAgmQAAmQAAmQgFUEKNhZhYuLSYAEPJ3AlStXcOnSJU9Pw+nxv7UrEx9mZTf7sbcF1thQj8/9qtDn6JPIVAqxrq3o98jNPRhdfMLpebnaweRnR8GvzvI7/g6pBuFvE0ItC1N6GKVXIy1by1Uk4OEEVjyuxsKYiR6eBcMnARIgARIgARIgAcsJULCznBVXkgAJeAGBuro6HD582AsycU4KYrDEG1s/xsVvipod2NsCK8Q6rX8vSJ89igOhHe9ym1W1F8OvHHVOQj1odeCdSgy7J9CqCDZNi0JGqGUCX4hhLnTfjLTKPheTgCcSCOkdiPcT5qGfwrpfT56YK2MmARIgARIgARIggSYCFOz4LZAACfgcAQ6f6PzIPzp4FFszDjm0Bba4vgp59QpU5czCgd4dhShvFesE4YnPRKG3X6lVv74sHTghjFKwswotF3swgblTxuA3sdM8OAOGTgIkQAIkQAIkQALWE6BgZz0z7iABEvBwAhUVFTh58qSHZ+G48MVgib9s+Qhf5JxrNhql6CXfV9ffiumm7SMSYl1RxTCcuXgvzgTWdAjYm8W6gCA/RD49yOpDWjorEoaGjqw6M0TBzmq83OChBDb+bBYiwpUeGj3DJgESIAESIAESIAHbCFCws40bd5EACXg4Aa1Wi/Lycg/Pwv7wT1/QyYMl9GU3mo0tH94XvxroZ5fxUzU34Fc+Bcf143C+oe1wCWHYm8U6kZ8t7bCligAkPDjaYu69rsdCXzzE4vVcSAKeSOCeMYOxPk7jiaEzZhIgARIgARIgARKwiwAFO7vwcTMJkICnEpAkCTk5OZ4avkPi/ufez7B594FmW2IK7PrxYXi4d71d9nP9jajR3YmcyrE4V1PVwZa3i3Ui4YhnIhDk1yKCWgL0xOBgvD4l3JKl8ppeJc9Cf413elkMjAs9kkDKEg3uVQ32yNgZNAmQAAmQAAmQAAnYQ4CCnT30uJcESMCjCfhqlV3xNUkeLJFz/nLz+YkW2M2TlBh427J2zK4O/sDtGxh07jvIQBjK6n2vsk5wCerrj4inBlr9a2NX9J3YGVZp8b6g0udRWOZv8XouJAFPI8DqOk87McZLAu5IIBepC45g+rZ4TAYg6XSASgU22bvjWTEmEiCB9gQo2PGbIAES8FkCvlhll30qT26BvWVoqXx7bmAgXh6usPs7OOB3E4POzMLeoL4orWo7DbZ3fRUerjnkldNg24Mb+sBwDJ5QazXPpEfvwVk/y9u0KdhZjZgbPIwAq+s87MAYLgnYQ6DmGJKfXQ/ly2mIi7DHUPu9rQU7HTbHp0CZtBbzeKOEIyHTFgmQgJMIULBzEliaJQES8AwCvlJlJwZLbP3kED7Mym4+GEe1wBob6pEdWIXgz57ApwP9UW5sW6UnxLp5ZVvQ72ahZ3wUdkYZGTcBAfWWC29N7pbOmgRDg+VCHwU7Ow+K292aAKvr3Pp4GBwJOJyAlLUaaw8HoiRkFlISpiHIYR7aVtg5zCwNkQAJkIALCFCwcwFkuiABEnBfAr5QZXf5il5ugb34TVHzQYgW2E0TQzEYHdtWrTktIdbt9yvH4Owf4ePQelTXtb3/ztfEOlvbYa0dOCHOqPTcUmuOimtJwKMIsLrOo46LwZKAnQQKsTshFSGr42FYLf66GprmntVcpK7UITr2AtJStZBqa6GMXoKE+NlQhQi3FrxvboktQWbiOmBFEmaLCjtDLtLWrkeWrgaBtZUIiV6GVQkzIBff5aZipS4asRfSkJYrobISUM1dhVWLIyC7BVByLAXr1h/BhcpaBAZHY1nySswQcZccRvKaVGgNgUDtEMxatQqLI5p22YmK20mABHyKAAU7nzpuJksCJNAZAW+usvvo4FGk7tzbJu35/QPwp5F97P4Yiuur8HVAH/gfmI3dw2pgrG4r/vmaWCeAjnwkHMqR1g/tONe/D16dOsyqM6FgZxUuLvYgAqyu86DDYqgk4AgC+WmI3xMlV9ZVZq3GakM8kueNaLQsKuTWQLfkNSTJPzNAt3kNEkufxDtyJZ4l75vusGsn2EFCSUkwhgwR9XwGHEtein3RG5A4I0QW7Ba8osOS15NgCkWHzQmJqIzfjPjJQE1uKpYnA8uT46EWWlxNDRAk7OQjLX4jBq9u3Gc4jOSlWYhOSTSJeXxIgARIwAoCFOysgMWlJEAC3knAG6vsRAvsnzd/CHFnXdMjWmCTRoXgyX5+dh+kEOvy6hWoOvYYDoS2va9OGPdFsU7kfUfcWPSqr7Ca7071ROwaZJ3QR8HOaszc4CEEWF3nIQfFMEnAQQTy0xJwZHqy6e46cZfd8rOYmxoH01V2QpDbhynvJWBaU5+s4TCSnj2LWHmQhCXvuxLs2iZQkpmIdViBJFF+JwS7fVPwXqv23NzUBdgy5g35fW7qYqRHNYp7rc3kpmJxehQ2JM5orsTTpixAVvR7SGhOwEHgaIYESMDrCVCw8/ojZoIkQAKWEPCmKrvTF3T43d+3oaLS2Jy6aIH920QlxsC+KbDCYEGdAdcNI1B8eirFulYfV58BARg/r78ln1uHNa9r7sGJAOvuvaNgZxNqbnJzAqyuc/MDYngk4GgC8rCJP+JImytcgzH31abhE53dQSd+tgVj3hCtrda8b1dhV6LF5tTNOFLUOKHdIEG56PUWwe7IdGwT5XSNT4tgB2QmvoiCRdvkarvWj5SZiKUbSzBY2fYWPtX8JKxs6fN1NEXaIwES8FICFOy89GCZFgmQgHUEvKXKbmvGIWzZk9UmedECmzSmHxT19t1XJ4yeqrkB3JyE87q7cCKIlXWtQY+aMwZhgxv/o9+6zw8Jj01GKVom95rbXl/bD9cv/pu5ZXxPAh5HgNV1HndkDJgE7CIghk20bYE13R+3eN+UVi2v6Yh6JxGiU1V+OlTYmXvfWYVdPtLi1iNwdTIWq0xmS3avxLrAlRYIdqLCbgHSo94xtc+2ftrEbhcabiYBEiABULDjR0ACJEACjQQ8ucqu+JqE37+9HZe+vdp8no5sgRVGv/SrQO9v7sbR0jE4H9Bxmqlog429tQ2K0gKf/Kaifjoe/rU3rc69MtAf8TMbf7dg4e7ayuGQCp6wcDWXkYBnEGB1nWecE6MkAccRaBo20XrIhLAuxLQtUCWLn4sKulegW/J68x12+WmJeEVa1ErQM/e+M8FO2N2OMRtWY7a4W86gRWrCGujmm1pe5ZbYLivshsh32C1NDcTKpDhMljW7GtQgCEE1uUg1XW6HePlyO/FKggFKhDhu9K3jjoCWSIAE3JoABTu3Ph4GRwIk4EoCnlplJ+6p+/OWDzu0wK4fH4px/vZX1YkzyKwvg+r8Y/jc2J9iXScfZeioIIzWhNn0udoycIKCnU2oucnNCbC6zs0PiOGRgKMJ5KchbosKyas1aD+PoXB3AtZiJZLnSfIddsOXAfs258JQKaa5tpsSa/Z953fYlRxOxpr1x2FQBgNKDZbPLMJ2LLFIsBMoCrOSsS3xLY8AACAASURBVDbtOIrElNiwmViRvBzThEYnaZGWnIJ9Z8tRi0AED9cgIalxOIWjGdIeCZCAVxOgYOfVx8vkSIAErCVw5swZXLt2zdptPbJeDJb4+65M7D+qbePfkS2wwvCBhusYdHYWMtAPZZ201fp6ZZ1gNPap8Qjpa311ndi7c/Jo7BoWYNU3RMHOKlxc7AEEWF3nAYfEEEmgRwh0dkdd60DMve+RoOmUBEiABBxCgIKdQzDSCAmQgLcQMBqNOHr0qNunc/mKHn/5x0dObYE1NtRjv185xh7+IXYrgbL6jm2wA6r1mFW112fbYJs+lMlxI+FX3/FOP0s+pNenR+JEsHXDQCjYWUKWazyJwK4VczFM2e4uKE9KgLGSAAk4iYA5Qc7ceyeFRbMkQAIk4AICFOxcAJkuSIAEPIuATqdDQYH73sP20cGjSN25tw3UkYH+eC8izGEtsE1i3YgjP8CnA/xRWtNRUBJi3dzi99Cr2rZBC571VXQdrT3tsMJq4iw1dA3WVecZSqeismyqtyBkHj5O4LmZUXhe027Uoo8zYfokQAJNBMwJcubekyQJkAAJeC4BCnaee3aMnARIwEkE6urqkJ2djfr6eid5sM2saIH93VvbcPqCro2Bx0N74c9jQ9HntmPuqyuur8J5v15QHHoCHw+pRnVdRw4U61qOYPzTE9EnSLLtUAEsfmyc1XtrrsWgvORuq/dxAwm4G4GQ3oF4P2Ee+ikC3S00xkMCJEACJEACJEACPUqAgl2P4qdzEiABdyWg1+tx/vx5twlPiHS/+/u2NoMlRHBJo/vix2F+DouTYp11KAOC/BD59CDrNrVabcvACbE9xDAXum9G2uyXG0nAXQj8+slozFNbNyXZXWJnHCRAAiRAAiRAAiTgTAIU7JxJl7ZJgAQ8moBWq0V5eXmP5yDaX0UbbOvH0S2wwvapmhuoqRuJsi9jcGRQPaprOlbssbKu7efQf3xvjJgeavM38sn4IXhvbF+r91OwsxoZN7ghAQ6acMNDYUgkQAIkQAIkQAJuQ4CCndscBQMhARJwNwKSJCEnJ6fHwiq+JslVdWLAROtHboFV9UOfBse17AqxDjcnoSjvLhwI7Xx4AsW6jp/CxGei0Nuv1OZv5G8P3IFDIdYPq+h1PRb64iE2++VGEnAHAilLNLhXNdgdQmEMJEACJEACJEACJOB2BCjYud2RMCASIAF3IpCXl4fi4mKXh7T/aA7+/v7eDi2wLw/rjecGBTk0ngO3b2Dg9UnQnb8Lh/tRrLMUblBff0Q8NdDS5Z2uS3zsLuhgsNpGbdFCSOW2V/ZZ7ZAbSMDBBOZOGYPfxE5zsFWaIwESIAESIAESIAHvIUDBznvOkpmQAAk4gYDRaMSJEydcNoBCDJb4+65M7D+qbZONaIHdOL4fJgbedmiWmfVlUJ1/DJ8b++N8QG2ntllZ1znywer+GHpXgF3nYcvACeGw/upiXJdC7PLNzSTQUwQ4aKKnyNMvCZAACZAACZCAJxGgYOdJp8VYSYAEeoSATqdDQUGB032L1lfRAitaYVs/zmiBNTbUI7OuDJEXHqdYZ+PJTvrxWASiwsbdQEG/3lh1/wib9geVPo/CMn+b9nITCfQ0gedmRuF5zeSeDoP+SYAESIAESIAESMCtCVCwc+vjYXAkQALuQiA7OxvV1dbfNWZp/GKohBgu0f55aUgQXhra21IzFq0TYt1+v3KMPfwD7AsGinp1HC4hDLGyrmucjmiHPTS8L/4WZds9dBTsLPrUucgNCYSHBeP9hHluGBlDIgESIAESIAESIAH3IkDBzr3Og9GQAAm4KQFnDaAQLbC/e2sbTl/Qtck8tJcf3hkXgmiFn0OJlN+uwef+FRh7+IfYrQTK6jtvg51wU4sZxR861Lc3GXNEO+ymaVHICDXahKX8Yjxqah37bdgUCDeRgJUEOGjCSmBcTgIkQAIkQAIk4LMEKNj57NEzcRIgAWsJXLx4EYWFhdZu63J99qk8/HnLhx0GSzzQNwDvjA1BMBx7X11xfRXOoxcGZT9Osc7OU7zjJ2PQq6HSLitJj9yNs71sa6ktPbfULt/cTAI9QWDB/RPx0hx1T7imTxIgARIgARIgARLwOAIU7DzuyBgwCZBATxGoq6uTB1A4ojVWtL+KNtj2jzNaYIWPgjoDCvwDoTj0BD4eZET17c7FQFbWmf+6+gwIwPh5/c0vNLPC1oETwiwFO7vx04CLCYhW2HdfmI1+ikAXe6Y7EiABEiABEiABEvBMAhTsPPPcGDUJkEAPEbC3NVYMlhBVdeKvrR9ntcAKH6dqbqC6fggajj6Cj4dUo7quvlN6FOss+6hGPhIO5cjOGVpmwb6BExTsLKXMde5EgK2w7nQajIUEfIRAbioWHJmObfFiyE0uUhccwfRt8bB+5I0BhfkSlBEjwPnsPvLtME0ScBMCFOzc5CAYBgmQgOcQsLU1dv/RHPz9/b2dtsC+rQpGiF+DwyEIsQ43J6Hs3N3IGlhLsc4BhB3RDmvPwInb9b1xLX+JAzKhCRJwDQG2wrqGM72QgLcRyE1dgFf2tWQVGBaF6YvjEKdRWSac2SrYSZlI3D4CSbLQB8BwGGuXajHrneVQB3kbZeZDAiTgzgQo2Lnz6TA2EiABtyRgbWusGCyx7r0PcPT0+Q75OKsFVjjKrC5G+K27UJR3Fw6Edj3hlpV1ln9mfYcGQjVbafmGLlbunDwau4YF2GSntnI4pIInbNrLTSTgagJshXU1cfojAcsJlGfoULLhFKrOlKH+Zg36Th+OYf91n/xXd3iEYHdk+jY06WaQjiElYT1CVqUhLsKCCG0U7AyH1+LZs3MbK/Ms8MMlJEACJOAkAhTsnASWZkmABLybgKWtsaL19Xd/34bia1IbIM5sgZXFuvoyjL3wCC6VDaFY58BPcfSscISG29cOK8JJejgKZ4NsmxBLwc6BB0pTTifAVlinI6YDErCJgBDrLsdldLp34q7vu0a0y09D3BYVkldr0PxHYa1+VthesBONra1+VpKZiBcLFrUR1tqIfN0JdoZ8bF67Fvt0AkEI1PGrkDBjCKTDyUhMPY7S2mAMVgYB01cgZXFtm3Za4Xd7yCIo9yUjS1eLylolopeZ9vMhARIgAUcSoGDnSJq0RQIk4FMEzLXGbs04hC17sjowiVL0wsYJ/TDUz37hp71xY0M9dtYUIfrS9/BZhRL5irouz4SVddZ/rlFLRsD/do31G9vtWPpYBAzo+my6c0DBzm78NOAiAmyFdRFouiGBRgJX156An1/3OAY8PQlBo/rhwg8+RMWRok4Xiwo7IdrVfHsL1//ZsTug/abw/7rPxjPIR1rcRgx/LQmzG7Wu3NTF2D4xBas1yjbinHBQU3IY6185jumvJWBaCGC7YCfhcNJKaOclY7la3Eqnw+aEJNQuS5Ur9zrabXv/nfx+y3CsSlkOebvhMJKX7kFUShIcUIRvI0tuIwES8EYCFOy88VSZEwmQgEsIdNUaK1pgf/fWNpy+IP+xbZvnuYGBeHm4winxCbFuv185Ig8/hYN9/HE+oLZLPxTrrD+C0FFBGK0Js35jux2ligAkPDjaZjsU7GxGx40uJDBhaBjWxz3CqbAuZE5XJPBV+F/NQrg7/6foFRqE7taK92JdfXkNTk1626zNe/QvmF3T1YLC3QlYi5VInjcCqDmG5GePYPo7CZgWZKqma32HHTART766EosjTPV4Ngt24o66hCIsSYtDU2dtye6VeKU2ASmxIywS7F6pXCavNT0lyEx8EQWLWrXv2kyEG0mABEighQAFO34NJEACJGAHgYqKCpw8ebLZQvapPHkKbEVl23ZH0QL75zEh+E6ImT/6tjGW4voqHPGrwKQv5iO7j1+3Yt0dN45iWtleGz357rYx80ah3wDb2lhbUzsxOBivTwm3GWTl9btgKH7A5v3cSAKuILDxZ7MQEW7/fY+uiJU+SMBbCDhcsLtZg1MRzhXsULgbCWuBlcnzMPhYMp49Mh3vJEyDmO3Q4Q47FGJ34i+hnZuCxBlK2wW73FQsXnMYSmW7ma9y+2uERYLdOqxAUlNZIAU7b/klxDxIwO0IULBzuyNhQCTQnoAEbVoGdOFKiLoso9EIZbga6hhVy30fkhZpGUbMWRiD1jKAUZeFPKUGavF7JkvWtHEtQZedjWydEQoYAWUkYjRqhFtQHCb8ZuUZAYXY0ypONzhcKa8xNgDhMRrENCZk1GcjuynmmHCZNaBHdpYRao2q8Z87T0C0xp6/eAn/2HMQHx082mGRM1tghTMh1p1HLwzKfhwfh9Tjmv/tLknPKP4AE27muMFJeFYIAUF+iHx6kEOC3jFpKN4f1e43CVZYNpRORWXZVCt2cCkJuJbAczOj8Lymcbqia13TGwn4NAHREmvuGbjQupbYa1vNt8QOW2lrS6yIVkLW6kRI8a9j+PalODu3ZaBER8GubVVdxwq7GhxLfgY5sxor3bq6w05U2CVWYllKLJpq5Fpzs6QlloKduS+N70mABBxBgIKdIyjSBgk4lYAQ7HRQxambBTqjXouMbEAT2/gzSfyzHpJSjYUxLZJde8HO7JpWeUh56dAq5kCjskCha5O/HtnpEiJjI1sERafyscK4Xot0vQqxsoJphC4rG4jRQKUQf69HuEYF6LKgU2oQqQQEv6a/N+dlwbJfYe/hjv+h7MwWWBHTqZobkAJCMPjA9/FxeDXK6rtug6VYZ+4Uu37ff3xvjJgearuBVjtffXASzim6PidzTijYmSPE9z1JQLTCbnphdk+GQN8kQAIWECj/5GtcfrbzanuXDZ1ojNNwOAm/vDACE7OAua3aVDsIdjWF2P3KL7Fv+mumFlpRKbdlOF5Pmgf5CrzC3Uj85UaoVpkR7OSKuJdwcPprSBJ2xFMjQapVQhTd1RxLxjMHo/HOyhkw/fFaxzvsKNhZ8JFxCQmQgN0EKNjZjZAGSMDZBDoKdsKjUZeBLGgwRwhqQrCTVFDrs6CPjDVV1Mlr2lbYmV3TKhV9djqkyFhZuLLqMepg0sEaq9KMOmj14VBbLfxZ5dWixR1y0mcjw6jGHJUR2iwJkSJmSYtsoxox4XpkizxaCaDdOTmVdxHznvsFblYY5GWiBfZPIxR4PCzAothsWSTEulsIQ+CROdg3qBo3b3c9xIJinS2EW/aM+4EKwSGms7X3sWfghPAdYpgL3Tcj7Q2D+0nA4QRCegdi0wuzMKx9m5nDPdEgCZCAIwgI0a5kwylU5V5D/c0aeTLssP+8D31nDHeEecttyHfX/RG6Ra+bhLjGp8MddoFhiJq1HAnNf4gtITdtLdbuK0RIcCACJ8dh/uAtOKtOQbwo8u12SqwOmanJ2HK8CJW1QGBYFJasXo3Zwn1NPtJfWYPthYFQalYiJa7jlFgKdpYfL1eSAAnYToCCne3suJMEXESgc8EOUh7StQrMaRSZ0nQqxEVKyMqQoG6svOvQEmtuTeuM9NnYqlVA02kbrKldVquH3C6rUMUgRh0OhVGH7GwtdHpAqVRAGRkJ5GmhMyqgVABKdQzCtXlQzGls3TXqkLE1D5EL58Ck5+mRnWGEeo6odMtGVp7UGJESkZoY0xohCGoBdbj4qwSlurEKUMpDVrZONO8CUEKtiWnXvtu6oq7RrGCYp0RsjKKDYBcpZUGvCIc+TwejQoUYjfmKwc0f7MWy/3kNogX2nXEhGNarwWnfyGfVpVAa7kDVqXvx0UAjahq6boN9+NpHGHv9K6fF4u2GHdkOWxnoj/iZKruQBZV/D4VFw+yywc0k4AwCv396OmZGdtZg5gxvtEkCJEACJEACJEAC3k2Agp13ny+z8woCXQh2rSvZxP10QoxTK+XKuwxjDGIjxd+3u8PO3Jr2vCQhwGVDBxViYmKgaqy202u3Qhe+EE3FZ8KPqFQTPmVBrXWFnaRFlhTZ3ForWm3zlLHyXjk+SQlJ2fi+ueKtXRuuENZ04aZWVmF/qxaKOSYb8iOLeApomn4g5SFDFhtb3z0nBLs8KDUtrcUtsYZD37olVqGCXgeooIciJgbh4n47xLT46+a7eu2/EvEzfa5Tv7yPKgsxpvIe3Mqdgr2Da1Bd13VlHcU6+49i4B19MOy+vvYbAnCufx+8OtU+sa22aCGkcse05zokKRohAQC8t46fAQmQAAmQAAmQAAk4lgAFO8fypDUScAKBrirstNiaF266s66VYCcu781Lz4ZizhyE6zsX7Lpc01X0Rj20GdlQaESLrATtVh1UCzsTvlRylV13gp1cGSiLbwpZQFNowqFrrKozatOhV5nacCWdFlqdJA/ZEFV8unCNLEjKIlsWEDOnRYwTwl+61ihX8bU8KsTMaV0V112FnWDYWKGnjESkQg9EqgGtDsqYSChF5aBOiRgL+oOlkhL0Sl6D29/oHP4tGBvqkVlXhjsuPYZLZUNwILS6Wx8U6xxzBBGLRiOoV5VDjO0Y1x/vj+tvly0Kdnbh42YnELhnzGCsj9M4wTJNkgAJkAAJkAAJkIDvEqBg57tnz8w9hkDngp2oVMtWzGm+w66pwk5OS9IiXauERqWThyY0T4ltrLDrck03TIQoJqrMNOK+t615CG89kba1SGdOsIMEbboeqjkKaPMU0KjDoc/OgFEdA2OGDuGinVevxVZdoxjZmE9zfu3tN97V11zh100Ond1hly5FmioDmx5hP08JjRAUs60X7ISZ26UluLUqAaiqdNhXJsS6nTVFmHZ5Hi5dG0yxzmFkuzcU1NcfEU8NdJi316dH4kRwjV32KNjZhY+bHUwgPCwY774wG/0UgQ62THMkQAIkQAIkQAIk4NsEKNj59vkze48g0MmUWF22qeWz1ZTYNoKdrNmlI0u0dWoah1C0qcIzJd5hTTc8dNlbIakWQi0X9KUjL7ylJdVcS+xWnQoLmyZhiJvqssX9cADCNbI96LPlWMVdcXPED8T9efrI5j3CXzpaVdi1brkVMYu78Brv7muZkdtJMh2mxGbBqJ7TZrCGXpsNiLv25LDkqRNWtcQ2ea07dwaGpF875Asrv12Dz/0rMOmrufiiug/OBHc/YZSVdQ7BLhtxZDussJfw6B0o9eu+MtJc9EGlz6OwzN/cMr4nAZcQ2PizWYgIt3Y6kUtCoxMSIAESIAESIAES8GgCFOw8+vgYvG8QEIJdBnThSrk11CgGOKgioVar0PxbpE7EOHmAw9YMKObEdV5hJ8Nrt6YVUL02A9li6IPoMzUqEK6OQUzTJXaiRTVb3D/XuEGplu+PkztSO1TAScjLysQXuTqU9BqNSeLuuht6aCseQMLPp8CYlQ6tsQG6fV+g+s65mPmI8CPaZTOgNSog/qdSqyDplYhpaoltL9gJv6KlNSsPkkLEa2wZRtHmI5Hw2e924Js7RiJE6IVtchI2crD1wxMIf3ix6c49SbT3nkLRZQmhUaMxKFLcY9fYdytERqO6+W6+zr7F6owPYXzvbbs+0+L6KhxEOaZmP42sQD/kK+q6tUexzi7cHTZP+vFYBKLCIUYdMXBCBFJ+MR41tX4OiYlGSMAeAr9+Mhrz1PYNUbHHP/eSAAmQAAmQAAmQgDcToGDnzafL3EjALQiIu+MyoFNpoGkW/JoCa3+vnPjndEiRpko+xz9d3AcoOxK+ReWfAsZw0frbKMwJAVIfDo0YXJulg1KeFivWNv1991Ea/m8N6r48ZlMqBXUGnPe/jfFffB8H+wDnA7qurOtdX4WHrn2EEeV5Nvnipo4E+gwIwPh59t0319qqIwZOCHul55byuEigxwnMnTIGv4md1uNxMAASIAESIAESIAES8FYCFOy89WSZFwm4CwHR3ipaYptHurYOrJNBEO3aYR2bRjeCnZSHbEmFGGVem6m24j7Apim3kjZbvmvPmqmxDZUGVLyaaPUQilM1N3DNvw/CD8bio4GVuOZ/u0sUQqx7/Oom9K/SOxaXj1sbPmMABozr5TAKn4wOw3sR9t+HR8HOYUdCQzYSmDA0DOvjHuG9dTby4zYSIAESIAESIAESsIQABTtLKHENCZCAzQQkbRrywuPQqV4nV6rJ/a1oKWjLQhZiTMM0xHRW0eba6F0ZqZHbZcWUW22GHkqVHnk6o9wCC1EV19SWCwm6bC3yJKO8U6GKgUYeLNFdhZ3JSctwjcYKuw6CXSSkLD0U4SbfLba7RlRf8LUs2lk6hEKIdbcQhgGfzaVYZ/OXZ//GyB+PQgBM35Ajnr9Fj8ehsAa7TVGwsxshDdhBIKR3IDa9MAvDlOJiAT4kQAIkQAIkQAIkQALOIkDBzllkaZcESKCxzXQrJHXjPXodmLQT7Ix6aLPyoNS0CHgtWyTkpTdOkZWFtywgtnGghjwgYiv0opVWCei1WZBUmuZhEi3vbBDs2rXEKlR66KCCmJoREyMm3DYOpjBz3rJol/iS2a/io8pCqIxTUHXqXhwcXIuy+u7bYFlZZxapTQsc3Q4rglj1ncko8K+yKZ6mTbfre+Na/hK7bHAzCdhDgEMm7KHHvSRAAiRAAiRAAiRgOQEKdpaz4koSIAEbCIgKO52qO8FODJ0QAzUAhVKFSHUkmuY6iKEPWq0OktEo5l7AqAuHJk4NZSeVcqIyLk+pgVopQbs1AzqlyWbTo1RrEBNuhDZNB5Vso/OnQ4WdPM8iC9k6I5SRkVDogUg1oNUpEROphFGXDZ0yps2k2a4w1Rzaj6oNf+mSYmux7qOBRtQ0sA3Whk/OIVtGzRyAsNGOa4cVQS1+bJzdsdVWDodU8ITddmiABGwhwCETtlDjHhIgARIgARIgARKwjQAFO9u4cRcJkIClBHRZ2CpFYmGnUyQ6ucOu2a4e2q06hC+MgWn+ROvquI6Vcm0Fu7xW+1oHakOFXavtzT4UOmTbINgJU8ad/0D1+/9sQ8/YUI+dNUWY9vVc3NAPA8U6Sz8u562L+vEw+KP7ibzWeHfUwAkKdtZQ51pHEqBY50iatEUCJEACJEACJEAC5glQsDPPiCtIgAQ6IyDlIT0L0MSKqandPNJn+O0732D2Uz9svH+u9dpWgh10MF1np2qsjNMje6sekQsbq+EkLdLTYUGFHaD/7C/YdXkoBoQFQSHfb6eGRp7uKgS70/CPNOCyToKprE8FdUwMmgbYdqiwM+qRnZUNPW7g68sT8Oyyh6CEHtnZRqigw5Evz6L3D36KeU1lgfpsZBnVLVNmO0FT+bd1qP3sgPymtVh3qWwIDoRWd/u9ccCE8385ho4KwmhNmEMdOWrgBAU7hx4LjVlIgBNhLQTFZSRAAiRAAiRAAiTgQAIU7BwIk6ZIwJcISNod2LH1FIz3TceEvmLugxHKcDXUMaq2Ap6kRZquPzTGHGTu+RRfQ1xUHoIRk+7E6D63UHjxKoIj70ZY+QWcuRqKu+8eiiClWh4gAV0WMrRGKBQVuPKVEtMeGYTRMaIfdT32HpmOx5e1tLY2V79Bi4zsagzscwOFNwCFwgghrcXMUSMcBfjnf+zC8FX/joda+m6Rl5ENY8wc+f67toKdEbqMQyitL8AHH3yO6wF9EXj3z/CHF+6G8fxWpLx/ElfL+2FA1TgsTn4Gk+QhGp/jM20NZiXMbawM7PyruLUqAVe/PocjfhW4K+d7uGgIoVjnJr+ARs8KR2h4vUOj+es9o/HZwAC7bVKwsxshDVhJgGKdlcC4nARIgARIgARIgAQcRICCnYNA0gwJ+BYBMRyiBNUXrqA0+l480djuKuVlyBNeY+W73bLkSrM54Tqk6VSIUys6TISFLhtb9SosjFFCl5mObLF3dlOFXWuibVtZu74XTwymyIZizpzmqbNtrOz5H/yt3y/wq4fa1QRKecjQKqBpru5r3GXU4cNPPkFJ6b340dL75cq69P9ch2s/fxnPKXPw17/oMOc3T0OxeSXS71uLF8KycVB7BlfHPo+Fk7r/IhoqDdjx4lMYf+C7yEUADvczX1k3r2wL+t0s9K1PzcXZBgT5IeLpcIe2w4oUkh6Owtkg+yfOVl6/C4biB1xMhe58lcCEoWHY9MJsX02feZMACZAACZAACZBAjxKgYNej+OmcBDyUgNz2GQll1nn4q3pjiEZUr4lr5kzVdDHSV8gzKiD+p1IpkWdUIbZRsLvZH7j8tREKGIH+g1DXMBKPacKhlwW7SKhDJegkI0ydrDGIkXtVm1pZ61EkGVFxaR+k6N/g+WnthDcx0TULiJljEv30Wi0U6pYqvO6EPm1aHsLjmu7LazwX6Sj++OZRDHzqJ3g20uRL9/6vsPXmvyPhyYtI/r8KxP02FopP/4S/hy3GPMOX2Pevixg2PQKDVDHQNO7p6pSLjx/Cjp9ocTqwptsPQbTBUqxzza+V/uN7Y8T0UIc7c8TACRGUoXQqKsumOjw+GiSB9gSEWLc+7hH0UwQSDgmQAAmQAAmQAAmQQA8QoGDXA9Dp0o0ISHnIzs6D6TozI6AMR2SMxqKJn7Zk0dkEUvN2JOiys+UppaYYIxEjBLLWI1DNG7FhRdcDGnRCFdOoIYmJqxoJeQoxgVXcHZeKP2w8jqm/3oAfIUuumFMXv4v/PX0PVt55Ax998E/kjfoOooN7ITwyBpG9PsVbVx7Dr58Kh+7jVLydNRiLX12ISXJuEj7/7UvYUqPBnAdDkLv5S0xZuwZzw4UuuB67Pv0WVaqZGN+3AsWSAkOVAUDFJWSc88ez8U+hJOtdHD1ejJpR9+G+cUPQP9SAM+l/waWYv+DXCyMBbQb0/reR8eGXqEAlii7cxCOvvIH5qlaopM/w5mtnMGrps3hCZQIufboSSXuHYPyPpkLafRNxv50D466N2HrTiABdDvKrYjC5XwmuljXgid/HIyDbCHX7yr1WLgpOFOL1/9gJY0Xnot2Aaj3mFG1CYF2VDWfILdYSUH13KPoO6no6r7X2xPqCfr2x6v4RtmztsIeCnUMw0ogZAiG9A/F+wjyKdfxStobBQwAAIABJREFUSIAESIAESIAESKAHCVCw60H4dN2zBIR4lq5TYY6m9Z1romXNeUqYLYKdlJcOrWJOt0MMnEOyC8FOVLFl5MGoqMClfSdR3D8QtUHjMTMiDHUNZfj2s0u4sfBX+MUQrUmwK3kTfy66D3dHjsKgjLdxdtx09Lt8BBWDozB4fBQG5t3GXXGRkIRgd+4e/GLlg6Y78Izn8e6av+LixBew6scKfPCT3+L9wIn4/nw1gi7tQ/HQWZj6oAYqfTZyrwDjH9PIQyA2/fbXuPrdN/DLh0QLbh6qFXn4ChosjAlHwT+fx/5BP8K48RqopU3YdkKF7z8/C+Gigm/dDmTP/BFeEBfZNT3SZ/jNX/PxxAvP4f7GH5//68/wP5cnYu4Pn8Go3an4dno0VNVHsOfwKIwYoYR/yb8w9Odv4nsXf4/fXrwTP4l9wqwA/G1eCf70060dRDuKdc75sruyKtphI58e5HCnh4b3xd+ihjjELgU7h2CkkW4ICLFufZwGEeHdjhMiQxIgARIgARIgARIgAScToGDnZMA0764E9NBu1SF8YbsWSCeHa4tgp89OhxQZa1b0cXzonQt28nAHhQbq8Jb3xuwMGNVqSHsOIfO4hH5DxuG7TwVABxWUh7/CkaF9MW7kRPTN2AbE/RJ36tKhV8UiUnEKb/3yEmb9+btoaCfYGXWZWP96Gk4EPYKFjwbhizfOYPyLz+FHc0R13HocKI1C/8Ay5O49ieLA/hh/390YGlSB8+9vQf3yLfjF3WJmRR4UKgl5iJEFT2nPf2ND7YOYNuUxqKWtON8nEje+NkI1PBj5+hoohtyJ2a0FO+MpJK/chwn/udxUYWc8j/dffx+XQ8di7IzH8YPwk1j/1hcoaQD86gIw5adPoeLtfyDw31fjyfI38It31Vif9KBFRyNEu6QF7zavpVhnETaHLnJWO+y7UeHYOzzYIbHWXXsUN0rGO8QWjZBAZwQ2/mwWxTp+GiRAAiRAAiRAAiTgBgQo2LnBITCEHiAg37UmBiF0X0Eg5WUhK6+xFTVcjZjWE1ClPGRliUozwIhwqGNiIF+3Jtom87LkFlbxRtIboVRFQh2jhlJvahMV4lHbdQAaJ6N2qO/TZ2OrPBChkzZYSYds7f9v7/7jo6ruvIF/QCYOCZRBmjCQVWYF4hiqjD+CI9AybYXNQlvTfRZMiU+J24bHEncd9mloH7JW7MvQXfO8StySdJfpPoYVsiy022CFponbTqvQKdj2ag2MQeWiJo6JPy7gxGsi+rzOnUkyk0ySyWTuMD8+9x+tc++557zPtdVPzzlfLxTtLHsjLCHbeYf6IH4TVVKt2so1EbhJsMEs/qiYYCt2wGIMbLuVfMGtwTYHii2AONfNaFchi7Foh8pdj3m+9zG3RJxZFxLo+Txoee0DGD+xAO/85+NQ8ubBfMsiZGM63us5hT+cXYTPzfkNmp44CWV2AZatq4Rz7QJAeRqPPPArLP76XcDROhx6NhsrNq3Hus/YYVaexPfrW2C8/ZvY8lcmPPPA93Byyd9ga+kCdNRX4/nrv4hP9r2Fl399Fpdmz4Xj776KG42A/NhGPHLha/jyUj+6TryMj0xTcIX9Xnz1RqO2lfZnP38Zp3Nuw5Irfodu02p8eZ0d5586jN/LXvyh/xZ84aYZIXOh4Jlv1eC3G6tRtdSkndH3xK9+i+4uM/pWfBZbtO/HB+nXz+DgkznYVns9ntzmguHva2Brq8bjykrcsXgKVKMFdkfAf6zrt4dfwN4HWsCw7jL8dwKAhSXzMX1mf9xf/vDK63DaGJ92+7tKoZyP/xl7cR80G0w5Aa6sS7kpY4cpQAEKUIACFEhzAQZ2aT7BHF5kARFaHVBsQ4Gd6oPHLUFRFfgsxdpfV+UWuFU7igcKB/gkNMtmlIjD2lQZLW51MATTQptmGeYSO8xiy6gHWsVRcYl2xJbWwGNDgZ0WnAXPfguEd+I+R+StryKY83i0FWv2wWBQVGpVYBkMgnzwHPDBWjpUZGFw9KJiazAo1MYuGVEs+hq8wScdgNdUMuzdIpBzAyUlGMg1fW3fx38YN2Lrp8WToSvwfPjpw61Y+PUCnPJmw/bqXnxPMmDejJlYXbYaZ//zOcy8+TOwzXgDH8wGXnjml3hz9nJc/4mP8E7XW1AKbsPn32vF/lOF+OvbetDy3xeRX3ABv/3F+/jU/7wb5WtM8Lrc+H3/ecycn4M3jjbhLcd3ULnRBvzuBzjwcxXmr/wtSq8zwnf022h4+zNYOfMtvPjCq5gypQsnP9qIRx9YCUiP4metvVAWLMFVZ5+CcvVy5OSYcfu1wLu4hKdOL8I/3LUgbC7UF3+I7zZcxJK/LECOcT5mnHsWPdffgA+ybtC+ExGMPvv8c3gn+0586QsW/GnnX+On+V9E3oW3cdFwAyruXQ2zz6MFteIbGO/yNP0Wff+rhGfWjQcV59+zZkxFwZfnxLnVQHPxKjgh2mJgp8sUZXyjDOsy/hMgAAWSWkCRZcASeoRNUneXnaMABSgQNwEGdnGjZEMpJTDaCrvBvy7OP/MAdrH6bGBkQwGVMSR4G/xVaoRsKYfNKKNFBGLBdCY0mBsK7MR2zWZIqin8xDxLSEAYCVT1QWrxwOgogRUSDrTIMJlC1+SZYHPYtYIUilesmBPVVgMr/YzWwDl4og8ivCseHJgC6YA3wvbgkVtite2wJkcwwBO/t0A2m2DsexPP//ZlvDf7atx449WYARWnjv8C3YVO/GPpXEiNf8JUyxvwnPgjXu/LAS68gZdybsWG267H9X+u4o0rbbDIEgIVZLtxvkPGlbdtgL3/J/h/T8/Ep26/Cp1PPAf1M3dja+l1UJ/6Llx/vBIffzwFyJqLK978Dbry78TqRR/hjROH8U7JD/G/bzRC9XnQ+sTP8MuzK/Ht7/0ljE9/F7vPfQorV67VzrB7tmc2Xvzdi1AvvYfz0wz4OOdGrLDOCMgPzoUKX9vj+NEvX0MfsnD15+7G+iJFO/9QW6GpPI2GljxsKf4Ybo8M9YoPIB05ip7cFbhj5TLcvsoKkyrDI5tgH6dq7MCU9zy+Dy9t3pJSf0ulemfnXD8d824Nzn0cBxPPghMM7OI4MWxqUIBhHT8GClDgsgp0t6L6vh/hzEAnDNmYX7ga5ZVlwX/elLG/oh6mmlqsG+M42O7Watz3o8FWwoa0+sGDqFhyWUfJl1OAAhSISYCBXUxsfCj1BXzwNPtgLRm2Gi0ssHMD9uJRA7vw0EvslgwGdiLD8bbALZtgNipQjWIrrVkL5sIDO3Hu28TPphtsw+TFAa9ZK6Yw/Bq+OnD4yr7QbbnaSrkDMiwjVuaNF9gNvXXoXLuhv+bTzrUTfgqeeuDHyKv+urZlVbuUp/Hdfwb+7jufxsjwUx0KSxFYrWgXVVaDKxfFn2PY6sdxx+dWYBVtKBIOyBaUhp1T9yIO7DyE3C3/gM9HsQIu0P8xtlSLfnpNcNiMkD0yTPaJB3biFQztEvvfMgV3/Rmysj6I+0ufzc3GrqXRfljjv54r7MY34h3RCzCsi96Kd1IgHQXeO38Y73bX4YP3JXx0ScH0GQ58ct4OTJ+xKnHDFYHdo8D9NWsQyOP60HnkIWyV1uKx6hXIiaEn7a4NaFqwGzVr4lPwKYYu8BEKUIACcRFgYBcXRjaSigKi+qpbscERdi7dUBCjrURTbUNbYhUJzd6hLbFutwpb8Fw4LfRq9ga2xEIEThKMYqXbMJjwYKkFLYoNJbaJ/cu87DkAxVIKm1kUzvDCVBK6CjCYh4VVlhX9aYZsCWx5jVT4YvQtsTIs5UOhZvgKu4HBKfA2yzBp59qFXOJcO+FnUXD0f+9F1gPfwh3BQ9x8v/4B/qvzi/ibjSJ8cwdCNBGoaWGYFy0iKy0JBF2RAjt1QuNTtK3DWmAnti5HMBMB54TmYozAzid5AFtg7n0ekTbaJ7QlNpTQ/9zzaF+zFpcuXEjFv8VSps96bof98bWz8dNrZ8fN4vxLX0df/9S4tceGMleAYV3mzj1HTgEhIMK6rldKImJcvdiduNBuRGAHIOyvdaM1kOhBy9+6j6GutglnegH4FfT0ArMWOFC5owK2YLo3WmDXfawOO10S/AagP281tm8vQ0HwmU53Der2n0GPOH6iPx9rt29HmfajeH8Tstbnoq3ejc7eXsCyFtvvL8LJR3eirRPoR+j9gL9jP2pr3ejMAnoVYPH6amwvsSCLnx4FKECBCQowsJsgGG9PLwFFliBJXvhgggliNZwZZqsd9khFIYYXDhBFJ8QWSI1kWMEHqQVurYCDqNWgwmR1wGEV5+KNLDrh9iowisIV6kABiHBjn9QCj1cBxNZX1QizTfQvmHyJrZZuCT4YYRRbX8U2Ti0ADGydlcVfN5pgs5gC59+NEtiJwDFy0YkoAjvFi2bZFCF4FKsYFVhLzJAbWvC84VW8+mYf0NeHrEVfwOavLhssguFRzDAqMhRVDRTwcNgDKxtHCey04C3q8YUGdiIQFOcBBszE5NkcxVqxkECBkbHnYnBmRt1S7YXbZ9bmWrsUETiKwiTRFZ2I9HcXQzv9/ztHbIUVW2L1uOJZcEL0r+f0Zj26yTYzTIBhXYZNOIebMQJvv7EDmDJlzPHOuqoc07IW4LUzn8X777kj3itW2l29+Ff4sO8czr/TOK7fHPOD494z6g0jAjsFHftr4TJtQe26/GBgNhDY+XGsphJn1jeivEC02IlmZy0MVXXQbg1eEQO7jkZU7M3Fjpp1ELf6j9Vhs7sI9dUrtH8e9Xd3oj8vP1AgrLMZzmoFWxrLUaAFdvfhkGU76ipsyIEfUn0ldh634f49TqwQmV7Y/e1wlR1F4Z6qwG/og+IHTDmM62L/SPgkBTJXgIFd5s49R66TgNgOK5uLBws1iFRo5Hl4Or08KZsdubU2tJuRVvwl5TAuY6cY2umLby3Lx7Spfbq8ZPMdi+HHpbi1zcAubpQZ2xDDuoydeg48AwQ6/jh2WCcIFt2oYOoVszDWvVOvMGHRje9q22Rfen78VeIFN30cu+7wM+wAzCq6HzuqVmjBWmCF20Bgp6C1uho9FfUo02q7id+2oWvTQIAX6EakwK7dVYbmwj2oDqRoACTUb3CjaJ8Ty0Zkae1wbTiO5QcrsER7x0Po3VKPkmAoqJ2Xd2Y9Dlbagm0Nv38rfl24HfevX4I85nSxfxt8kgIUAAM7fgQUiLOAOLtNsRZjqL6A2C4rKsgO2zIa5/cmb3MM7OIxNwzt4qE4so3pV03DwnXj/8tILG/vMU6Dc+U1sTw66jMM7OLKmXGNMazLuCnngDNMIP6B3Xm89Hxw18AYlpMO7MLOsAP8kgvOegOqXAMr3EK3xLpRU92IriwRvGVj8Z2VqFhjCTvrbmRgJ4K+zdjbnQtTWIBmwfqaKjhMfsjuRjQeOqVtidVWxfUsw/bBwC7k/dqO3Wrcd24jDg5WsggN7AJBYnvrITQ1nYTfthHOijWwxHIYX4Z9vxwuBSgwUoCBHb8KCsRbQPVpWy6VwF5ZwGiC1WbXtl1m5sXALl7zztAuXpJD7cxfcRWuuvaK+DcMIN4FJz66dCXe7tikS1/ZaPoLMKxL/znmCCmgbYkd55o1R2yJtUS5JVbG+bej2BI7b/z3jtqtSGfYQQRgTViwW5xbN+wMu45GVLXZsKNSbE+NfI22wq5t6WNwjlxOB/+xGmw+6cAe50CRC7H67iQcMQd2Q/0S5+ZtO1qIRwaLaow3Q/ydAhSgwJAAAzt+DRSgAAVSSIChXXwnq/BuM6ZOid+W1dDexbvgRH/vfCjnvhBfALaWEQLmWdn4p9IVKDBn7P9zlBHzzEFSYCIC751vRtcrX474yOUuOqFILlTV+lHxmNiuGh7YKa3VqOkfON8u+sCur92Fyjqgsm6oOEVf4HA5iDa3nduIxuCKuc4j1di21zKJFXYh/ZL3o9KViwcZ2E3k8+S9FKBAUICBHT8FClCAAikm8MG5c/Cu/wp6//RCivU8ubr7iauzcI1jlm6denj5QpzOnsS5PsN6xsBOt6lK64YXzZ2FhvLPYqbRkNbj5OAoQIGJC4jQ7t3uOnzw/nPaeXWi2MQn5z2o/TFh14gz7AzInl+Ejc4KrNH2kQ5bYSc3w7mtCV0DHTTMx/It2+FcIUrIBq7RqsQqUiPq6ttw6nw/YMjGfIcTNaKQhL8D+3fuxNHOHGQbDFhSth65h07BVj9wht1EtsR2YH9lLdzIQlafH/4cW8hYEqbKF1GAAmkiwMAuTSaSw6AABTJL4JKiwLvhK7jw9LHMGngcR3v1qqsw6xp9tsOKbjo/Z0VPHItZMLCL4+RnSFNrly6As/gmhnUZMt8cJgXSXkDejwqXabDSqzZe/zHU3nMKa7Xtq7woQAEKpJcAA7v0mk+OhgIUyDCBlyruRc++pgwbdXyGq+d22F7DVFSs0krYxe1iYBc3yoxoaMNti7G1eKCCYUYMmYOkAAXSXaDdhQ1HC/FY1cBZcwA6j6B6h4IKVxni+7+66Y7J8VGAAqkgwMAuFWaJfaQABSgwhsBrD+/E6zX/SKMJCMxeeCXyl39iAk9M7NbTs6fj4VvmTeyhce7ufecG+N+8Pa5tsrH0FPiHO4uwzsZ/dU3P2eWoKJDJAqKQWR1cJwO1XNHXB4PFgfLKMth4RGcmfxgcOwXSVoCBXdpOLQdGAQpkkkDP4/vw0uYtmTTkSY3V8pdzMeOTH02qjbEejnfBCfEuf88t6H3rFt36zIZTX0BUgn2gpAirrPmpPxiOgAIUoAAFKEABCmS4AAO7DP8AOHwKUCB9BFhBNrq5nJY1Bda7PhndzTHe9f1bLfi9aWqMT0d+jIFdXDnTrjER1jWUO1gJNu1mlgOiAAUoQAEKUCBTBRjYZerMc9wUoEBaCojQTpxrxwqyo0+v3tthxZudqxahxxDfFXwM7NLyb9m4DIqVYOPCyEYoQAEKUIACFKBAUgkwsEuq6WBnKEABCkxegBVkxzbUezuseHvZHddOfiKHtXDRdzvUd2+Ie7tsMLUFPn3dfDxQsoyVYFN7Gtl7ClCAAhSgAAUoMEKAgR0/CgpQgAJpKsBiFCMnNmvGVBR8eY6uM65HwQnR4Quv3okP/HN17TsbTy2Br60qxNcdS1Kr0+wtBShAAQpQgAIUoEBUAgzsomLiTRSgAAVSU+CdJ57UtsheunAhNQcQ517PuX465t06I86thjf382tmYV9B/EPB/q5SKOf1q2yrKwobj6uAOK/ukdIVuNmSG9d22RgFKEABClCAAhSgQPIIMLBLnrlgTyhAAQroIvDBuXPwrv8Kz7UDsPiv5+HK6R/q4jzQ6L/cOA9P502P+zsY2MWdNCUbvGlBLv6pdAW3wKbk7LHTFKAABShAAQpQIHoBBnbRW/FOClCAAiktIFba9exrSukxTKbzidgOK/q3/TMFOJcV/1CQgd1kZj89nuUW2PSYR46CAhSgAAUoQAEKRCPAwC4aJd5DAQpQIE0Eeh7fh7Pf/HZGbpHNvTEbc5fm6D6TehScEJ1+98zf4MMPp+nef74g+QS4BTb55oQ9ogAFKEABClCAAnoLMLDTW5jtU4ACFEgyAf9zz2vn2vX+6YUk65m+3bnurrkwZH2k60v0KjghOt1zerOufWfjySnALbDJOS/sFQUoQAEKUIACFNBbgIGd3sJsnwIUoEASClxSFJyt+nbGbJGdftU0LFw3W/eZ0KvgBAM73acuKV/ALbBJOS3sFAUoQAEKUIACFEiIAAO7hDDzJRSgAAWSUyBTqsiKyrCiQqze178XzMEvrpmly2u4wk4X1qRslFtgk3Ja2CkKUIACFKAABSiQUAEGdgnl5ssoQAEKJJ+AWG13puJevPvk0eTrXJx6ZC3Lx7SpfXFqbfRmHl55HU4b++P+no8uXYm3OzbFvV02mHwCa5cugLP4JlaBTb6pYY8oQAEKUIACFKBAQgUY2CWUmy+jAAUokLwC6bra7hNXZ+Eahz6r3obPpl4FJ/p750M594Xk/XjYs0kLmGdl44GSZbjZkjvpttgABShAAQpQgAIUoEDqCzCwS/055AgoQAEKxE0gHVfb5S+fidkLjXEzGq2hczOvxPbb8nV5DwM7XViTptENty3G1x1LuKouaWaEHaEABShAAQpQgAKXX4CB3eWfA/aAAhSgQNIJ9Dy+D2e/+W1cunAh6fo20Q5dXzYXV0zVtzqs6NNv5s/AvxbmTbR7Ud3PwC4qppS7iavqUm7K2GEKUIACFKAABSiQMAEGdgmj5osoQIFUElBlNzyww2HRf2XWgIsiNUK2lMNmGktKgdQowVTqQFjXVB88bglK6KOqAsVSjFKbET6PB14VMFrtsJuDY/J54FZto47xg3Pn8FLFvbjw9LFUmrqwviZyO6yeBScY2KXsJzhqx0UF2LvsBVxVl35TyxFRgAIUoAAFKECBuAgwsIsLIxuhAAXSTSCZAztvswRj8bDALsIE+KRmKJYSWI0y3D4zHBZAdsswOawwQQ3587FnT5xtJ1d9Cx+8+lrKTfPVq67CrGuuSEi/H77NgtMzp+ryrt53boD/zdt1aZuNJlZg0dxZ2ll1BeYxk/nEdopvowAFKJBKAu0ubDi+HAcrlozf64ncO35rvIMCFKBAQgUY2CWUmy+jAAVSRSB5AzsRtEkwOuwwj4kpw90C2IstMCoS3IpVW0mnSB6oNjvMPo+2gtA+diODbxBn23XtbsDrNf+YKlOIaVlTYL3rkwnrr14FJ8QA/D23oPetWxI2Fr5IHwGxqk6cVceLAhSgAAWGCfSdQN09DTA92IjygnF0JhLCTeTeqCalG9J+FxrbTqGrtx8wZGN+YTmqqh0InGLbDamxAS73GfRov89C4fIylJc7YMmJ6gW8iQIUoMCgAAM7fgwUoAAFIggMD+wUrxturwojVMBsg91uweD6GMULt9sL1QioMMNmt8Oi/ahAavHBbFPglRQo4lG7AzbVC4/XB1VVYbQ64LAGWgrbEqvK8Li9g1tcTVYH7NoeWBHYeWFy2IbeH7H/LfCgWFtVhxGBnRWK2wej2QevrMJosQ/2YbyPIZW2yc5eeCXyl39ivCHF5fce4zQ4V14Tl7YiNcLATjfahDR804JcPFBShHkm/ttaQsD5EgpQICqBds9TePqJRnS9cgqq/yKuveE2rNn4d7j2U8uiej6eNynuHag9ZkB3zmrUO5cha6zGJxLCTeTecQfUgf2VD0GyVaFqkw15Wif70NmpIDc/D1noRmv1VrRZQn9X0HGkDg8152N7fQWWjDmwcTvAGyhAgQwTYGCXYRPO4VKAAtEJhAZ2qtwCt2pHcTBYg09Cs2xGiViepspocauwF4ttpuLyQWqWYS4RK+DEeXNuoKQkeC6dD54DbsBRGlzZpsDbIlbLBba3jn6GnQKv1qYI6aIJ7HyQDvhgLrUFVuGp4VtijRYfZFgAnxF2u1k73w728VbshbulwjbZBXdchZnzErMd9tncbOxaGuVyxeg+wbC7GNjFgJYEj4jtr1uLb8LNltwk6A27QAEKUGBIQIR1e2u+EZHk3u/tT3Bo14kjThdydlTAv0P8cQccIacG+OVWuOqaIPUbYDAsQflqAx7tcgxtie0+gfpHG3C8E0C/CYXrt8BZUgDt/yIRgZ17Pu7vb0Njez/6+w2wbXSiYo0l8LtYE3esDjtdEvwGoD9vNbZvL0NBhP9/pfOIE9vObMQe57LBZ0MB+07U4Z7DhdhVswbhJaj6cKLuHhwu3IWaNfoUp+K3TQEKpKcAA7v0nFeOigIUmKTAUGAnzn0TgVbomXEiiJNhKbfBGKE4xVDwNnRf4J87RdgW2lb4fw4L7BQZkiRDUdXAyj3ZDEd5YFWdIkmAbYwVdrIbzaoNJQMBo3jG64ZHVmGyWmH0AVYbIMkm2K0mqLIHssmOkNuj0kvmbbKJ3g7742tn46fXzo7KLZabGNjFonb5nhHVX8XW13U2scSVFwUoQIHECLQ2/TOmTJky5stu/fxfYXZePv5l+9145U+/i3ivWGl37859eLe7E8/+93+N2/nVX/nbce8Z84aORlQcLdRW1vW6d2CHvwJ16wIbTKFtlT2MxY/UIPCXOnGkeiv2Wh4MBHZ97XBVNiG7ejvKtD2nfkj1ThxaXBMIx0Rgt1PGprDnt+HMnY/BuSwLEO/em4sdNeu0La3+Y3XY7C5CffWKYTsZFLRWb8apO/cFnotwtbvK0Dh/F2rXjQzlRJh3d1sRHqteETHsmxwgn6YABdJVgIFdus4sx0UBCkxKIDywc4vD4EKqsoYHdm7YURxSsnXygZ1YISfDXDqw6m148DfW0FTILR5AFKWIcJsYl9fkgM0owzPJwG6gebFN9uw3v4V3nzw6KfN4Pjzn+umYd+uMeDY5ZlsPF12N07MMur1POfdF9PfO0619NhwfgZwrDSi1L2b11/hwshUKUGCCAtu+uHjcJ7574A8w5szEWPeK38V97/sv4MHS8c9PfeRnZ8Z971g3dDQ6cXx5XeDsOhHQVZ7CWlc5tKPsRODWXBgWdPmP1eCeUyWBwK7dhbLmQuwJDcI6m1FZZ8CDteuQJ55vW4p9IdtstfDsudXa8yJkay7cg+oVA0vqJNRvcKNonxPhuZzY7nofzm08iNFqXbS7NqBpwe7Iq+hEP5oWYPeI1XeTouPDFKBAmgswsEvzCebwKECB2ATCt8S64VZtQ1tiFQnN3qEtsW63CtvgllgFUrM3ZEtsYCXexFbYia2zPlhLg8+J9zUjuMJOhc/rg9EacoZe6BDFvWK7ri3S9kwfJA9g0ypN+BDYCRvblthIqhd+8zRee3gnLjx9LDb0OD616Mt5MM74OI4tjt1UxecWoneqfu9jYJewqYz5RWuXLtBW1fGcupgJ+SAFKDBJgXgHduJcu++U3jxuryYV2Gkr6P4vjveHviYbax8OFJ/obq2W+Hf2AAAfg0lEQVTGfec2hleEDTmXLuLv3a2ovu8cNh6swJJIZ9gNhmfLIFVvxt7uXJjCFs1ZsL6mKmxbrjiXWKywO7P+ICptkUm4wm7cT4U3UIACExRgYDdBMN5OAQpkhkCkohNiS6l2GS2wOwbOrNP2m8LtkUU5CvEjLHZHcHtp7FtixftbJBVGo3idDRbFB5NdBHhi9Z0HxuKSiFtYZXczVFvk38S2WJ95oG+AIrbzikIaEyg6Ec3sX+7gLmvGVBR8eU40XY3LPXoXnBCd7O8qhXI+MQU04oKSQY2IghLOYhsKzCEHLmXQ+DlUClAgeQTEltjxrqI7/seEtsSefOon4zWpFaqI9RLFJsK2wIqGxKq5tqV4TKyKG2eFXFQr7MZYoSdCtralwe2x4wyCZ9jFOst8jgIUiFWAgV2scnyOAhRIawGf5wB81tJgsYi0Hqpug7tcwV2it8Oenj0dD9+i73ZVBna6faYxNyzOqXugZBkLSsQsyAcpQIHLKdDuacPemi0Ru5C4ohMDxSbCi0wAHWgsb4Klbgcc2ZHOsNuGvZbtwVV3HWisaACqalCuVYoQZ9hV4tDiR4bOsHtIxqZdoWfgDZ1h19fuQmUdUFlXAVtwV2yf4gdMOSMr1frb4XLuhLzuQVStLQiuyuuDX+mHQbt/lCqxrS7UHjLBySqxl/OT57spkJICDOxSctrYaQpQQC8BRWqGWwaMZjscdjOMer0og9rteXwfXnv4e/jg1dcSMurr1ufCkMCJ07vghEC7eParUEX1EV6XXUCsqBNbX1n59bJPBTtAAQpMUkCEdk8fbkTX2dMQ219FsQlRQGLhDbdNsuUoH+9oRHmTBXU7HMMKPABiNVstqrTiEyOqxJYvRvNJC2oHDpNTJDTW1sHdnQP0G7C4pALOkiWDVWKr5SKsPtOI/aNUiRVnD9fVt+HU+X7AkI35DidqKmyRi0P4ZbS66nHo5DmI28X9ucu34JHKgcqx3ZD2u9DYdgpdvdoNWLCqApXlDmg1MXhRgAIUmIAAA7sJYPFWClCAAhSIXSARwd30q6Zh4Tr9qrVGGv33b5yL3+fp+0/hPac3xw7PJ+MiwKAuLoxshAIUoEAGCfjR7nJiZ+d67NqxBiNrx2YQBYdKAQrEJMDALiY2PkQBClCAArEKiOCu+/H9uhSnEJVhxZbYRF7OVYvQY/hI11cysNOVd8zGRTGJdbY/54q6yzcFfDMFKECBFBZgaJfCk8euU+CyCzCwu+xTwA5QgAIUyEwBccZd1w/q8e6TR+MGcN1dc2HI0jc8C+1sr2EqKlZZ4tb/0RpiYKc78YgXsOpr4s35RgpQgAIUoAAFKECBIQEGdvwaKEABClDgsgp8cO6cdsbdO088iUsXLsTcl8uxHTYRBScECAO7mD+LCT/IoG7CZHyAAhSgAAUoQAEKUEAHAQZ2OqCySQpQgAIUmLjAJUVB1+4G9Dy+P6YCFfnLZ2L2wsQWZkhEwYn+3vlQzn1h4qB8ImoBUfF1nc2Cu+wFmGk0RP0cb6QABShAAQpQgAIUoIBeAgzs9JJluxSgAAUoELOAOOeu6wcN6P3TC1G3cf1X8nDFtI+jvj8eNyai4AQDu3jMVOQ2Pn3dfC2oW2XN1+8lbJkCFKAABShAAQpQgAIxCDCwiwGNj1CAAhSgQGIE/M89r624E0Uqxtou+4mrs3CNY1ZiOhXylu0rF+KcUd+QkIFdfKd1YDWdCOrmmfSt7hvfnrM1ClCAAhSgAAUoQIFMEmBgl0mzzbFSgAIUSGEBccZd9+P7IhapuBzbYQVl2R3X6i7KwC4+xFxNFx9HtkIBClCAAhSgAAUokBgBBnaJceZbKEABClAgTgLirDux4u6N3Q3aWXfTsqZg8fo8XDE1cdVhxVASVXBCPX8dLnatipNeZjXD1XSZNd8cLQUoQAEKUIACFEgnAQZ26TSbHAsFKECBDBMQW2bf3v0wTIZ2TPlQTejof37NLOwrmKP7O/09t6D3rVt0f0+6vECEdDdbcrHO9ufaH3lRgAIUoAAFKEABClAgFQUY2KXirLHPFKAABSgwQuDSix58KLWh/4+t+PidLt2F/qUwF0/Pn6n7exjYjU8sQrrPWPO1AhIFZtP4D/AOClCAAhSgAAUoQAEKJLkAA7sknyB2jwIUoAAFJi7w0Wun8OGLv0P/8R/jo9e9E28giie2L7fgXPbUKO6c3C0M7CL7MaSb3HfFpylAAQpQgAIUoAAFkluAgV1yzw97RwEKUIACkxT4+O3X0f/HNmgr8J57apKtDT2eiIIT4m0M7IbMF82dpW11XWWdzwqvcfuS2RAFKEABClCAAhSgQDIKMLBLxllhnyhAAQpQQB+B3gvol1pxSay+k9qA9y/G9J5EFZwQnVPOfRH9vfNi6meqP5RzpUE7h+5mSx5DulSfTPafAhSgAAUoQAEKUGBCAgzsJsTFmylAAQpQIJ0EtFV3L/4O2hbajt9FHeD9Zv4M/GthXkIoMimwCw3oRFDH8+gS8onxJRSgAAUoQAEKUIACSSjAwC4JJ4VdogAFKJAIAVV2o1lSYTICUFWoRhOsdgeswTP7FakRsqUctmQ7w1/xwuPxwgcjoBphdQz1WfV54PGqgNEKu90s7gDgg8etwuawBP/z6Lpi++yHL3q0FXiXXjs16vl3/14wB7+4ZlYipimtV9gxoEvIJ8SXUIACFKAABShAAQqkoAADuxScNHaZAhSgQDwERGDngR0OSyDWAmR4DvhgKbXDLLZiJmlgpyoKYDINhXFan20wQ4Xs9sHssACyG7IpEOSJcQ78+YTdei8EArzXTuNShweXOk5oTTxcdDVOzzJMuLlYHlBfX4+LF2fH8mjSPSPOoBOr5habZ2tbXbmCLummiB2iAAUoQAEKUIACFEgSAQZ2STIR7AYFKECBRAuMDOxE4OUB7A6IDC9ZA7twp9A+K5DcCqxiJZ0iwaPaYDf74BFDsosIMj6X2Eb7H6/9HO/PmYuzyst4RXkZvf3++DQeoZWLZ78KVR0IVXV7TVwbFivnAsGcSfvjPFOOFtDxogAFKEABClCAAhSgAAWiE2BgF50T76IABSiQdgIjAjtVRiCvC2wdDQ/sFMgeDyQfYIQKo8UOuy245VQVoZgERRVbaxX4VDOsdhvsFhMUrxseWfsBik+FyWKFzW6DWQSCg78BMNngCG5hVaQW+Mw2qJIHsmqBo8SG0Xfl+uBpVmAtscKEkYGdVXHDZzTD55WhGi2wO8R98b/8/e/hlXdfRnevD2/638QL3c/hvb73IJ9/ZdIv6zm9edJt6NXAQDA3z5SthXKhAZ1e72S7FKAABShAAQpQgAIUyAQBBnaZMMscIwUoQIEIAmFn2IlATTXD7rDDEuEMO590ALK5FAML1cSzLaoNJVYTFKkZPktJ8Oy7kAAtGAA6xBZVEdnJLZCMxVob4nnJ6BhsT/GK3xza9lwRFDYrdpREEa6JcM9rDrQpQsGwLbFGC3wyYBGn3dntMIvz7WAffGeiPgqxAq/b79NW4olLhHniijbQu9yBndjGOtOYNbhCTlRsnWEMrKDjRQEKUIACFKAABShAAQroI8DATh9XtkoBClAg6QUib4ltgWoLhG9DK+wUSAdk7Zy4wYgmZDWe4mmBYi0OBnYKpGYfLGLFmyqjRTKiOJjyDYV0IlhrhqQGzqHre/N5/PblPuRcbcWtudPwdqcHV3x6B0pvHHsbqCLO4FNsKA6tiqF44fbIUE1WWI0+wGoDJBkme6A/HtkE+0BVjQgzNOo2YEWGJEmQxdZUFTDbRdgY6N9kC12INgZW6Ik/H1ilp/2534dfn/gzzJsxf7C3byh++M73RvV9DayAi3Tz8NBNBHEDF7evRsXLmyhAAQpQIG0FutFa/Shwfw3WJKYofNpKcmAUoEDsAgzsYrfjkxSgAAVSWmBkYBcI6SRT6eBKt0CVWBHYeWEOFqMIpFQh22dFEOaWoJrMEPtiRZg1WGnW2wK3bILZqEA12oKVW0VgNxQMDu+HIjXg+OtXIftTJSEFMcKpxTPu4WFd6C2if14THDYjZE88AjsFiskUDCxVyC1uwFEMi1GHQhcp/VWx8xSgAAUoQIGJCvghuxvRuP84Tp3vB2DArMLVcFaVY0mOCM7uw4/OBNs0zELh8jKUlztgyZnoeyZyPwO7iWjxXgpQQB8BBnb6uLJVClCAAkkvMDKwU+AVQZR9+Ao7EeQ1w2suibglFooEt2KNEK6JMEuC0RGoOhuep7WgRbGhxGbWtseGVqsNrHIrhtoyUP11gmEdAJ/kAWyB9/oCVSei2hIbbaGNsNWHCSh0kfQfEztIAQpQgAIpJ/Cr7jex79xZvHjxPC5++CFunT0H31hUgFtnX5XAsSg4VluJRmxCVcUaFGhL+fugyD2AJR8mDA/OFEiuKtT6K/CYcxmydOspAzvdaNkwBSgQtQADu6ipeCMFKECB9BIYfoadqERqtjlgFyViRxSdUCF73PAqQYOQIhFQZLjFCjujeE6FisBZeFphCakFbq1QBaCqKkxWBxzB5Xei6ITbq2Dq+Rfw/AfLcPdX14RVpzV7D8BnLQ2s8GvxwWxTIXnacfr585h9DfDqM2/hkyuvQTYAi6MUNuUAtBWB8OLJX72ARTd9KlBs4r1X8ewrU2Bd9mncETwXL6zgBSywFweKUUQX2IkVdh6g2AHLZSx0kV5fI0dDAQpQgAKJFBBhnVN6NuIr/63o9oSFdn0n6nBPkwWP1JUgP2JvIgRn3UdQtbUL5fsrsASdcNfUYf+ZHgD96M9fi+3by1Cgrb5rh6tKRlHJGTQ2tkPp7QUsob+LsyeOoW6nC5LfAPTnYfX27SjTHmZgl8jvke+iAAUiCzCw45dBAQpQgAKTEPDB41ZhC1aWDSZ9aJQtKDF6IJuLMXTEnFhxp5Wh1YK5gSvS1tzwwFCB1NgMxV4yGPZBBGWNMizlQ+fqhYZt4s/dKEHJwMt9EpplM0oGqmaEjlhsr4V92Dbg0Um07biqDcVa8JichS4mMaF8lAIUoAAFUlTghy93YAqmjNn7L+X/GeYbp+NrJz149t23I94rVtr9W5EdXer7eKLz9XE17l24eNx7Rruh3VWGhtxHUF8SOa6LGJyJwG5bDyoay1EAP7o7+5GXHzhlt7PZiWplCxrLCwKB3YaHIG/ahZp1gfbl/U5U91Zgf8USAB1orNiL3B010H72H0PdZjeK6quxwsTALuZJ5YMUoEDcBBjYxY2SDVGAAhTIQIFhhSWEgBZowQ6bzx1SjEKL4CA1yzCX2MK2yEYO7ELPuRPhnBfm8tCtteMHdoHz9wbmJPx+xeuB5FO1VX8idDNai6ML7HwSWsTZeGEB5eQKXWTgV8MhU4ACFKCADgJLW4+M2+ozn/sLzJw2DWPdK34X9138sB8rf9k6bpvPrVk37j2jB3Yb0LRgN2pGrewwLDhTOnCkfifaltSgLlLI1+7ChuPLcVAL5ERg14al+5xYNrB3VvzetAC7a9Ygr92FsuZC7KlegYHj8KT6DXAX7YNzmcKiEzHPKh+kAAXiJcDALl6SbIcCFKBAhgqEby8FjBZ7YCWc6oPHI4k6FIHLaILVZodlMEQL/OXIgZ0M9wEF1lIR7o0M56JZYTdaYGeUW+BW7cEVcuHvH3NLrCKhRRoW1oXOeYyFLjL0s+GwKUABClAgzgLxD+w+xMpf/mLcXk4usCtD4/xdqF03WinWkKIThmzkmiwoXF+OcoclELL5ZbgbG3HolNgSK46/U9CzbHtIYHccyw+KrbPBKySwy2qtxua93cg1hZ+EZ1lfgypHHwO7cWeeN1CAAnoLMLDTW5jtU4ACFKDAmAKRi1+0wGcdqBI7SmB3QIKpVJwjJy6xeq8ZcARW1Y3cEuvBAdmCUrsZircZkjGwoi6wpbUZsiXwrlEDu/HCukkUuuDnQQEKUIACFIiHgNgSO951Z/7VE9oSe7jztfGaxDcWiu2nsV0xnWE3+Co/jtVsxknHHjhXBNfISfXYcNIRVWCnrbBrWzpK8QpuiY1tRvkUBSgQTwEGdvHUZFsUoAAFKDBhgbDiF6oK1WTWVuIFa1MEwrhh59WJl6g+D9weUdHCKJb1wWr2QTE7BgM7r9EOVZa1Mhiq0QpHsOAE4IPU4oEMI4xGE2wWE2RReGLUwE6EegfglocNzVaC8oE9t4oXbp956Iw9UYjD44VqtMA++N4J0/ABClCAAhSggC4Cv+z2Yav0+4htJ7LoROCMuq04lLsFO7asQH5wsVtft4L+PBNyxiz+IJ7dhnMbG6HtgEUnjlRvw15LdCvs8vra4aqsAyrrUGELBn59CvwwISeLgZ0uHx4bpQAFJiTAwG5CXLyZAhSgAAVSQSC6aq+pMBL2kQIUoAAFKKCPgAjt9p07i46LF3Dxww8hik2IAhJFV83R54WjttoNqbEBLvcZ9PT2AzBg1oL1qK4tgWWcaq3+jv3YufMoOnOyYTAsQdn6XBw6ZUP94Bl2o2+J1TbhKhIa6+rRduo8+mFA9nwHnDUVsOUwsEvwR8DXUYACEQQY2PGzoAAFKECBtBNgYJd2U8oBUYACFKAABShAAQpQIKMEGNhl1HRzsBSgAAUyQ4CBXWbMM0dJAQpQgAIUoAAFKECBdBVgYJeuM8txUYACFKAABShAAQpQgAIUoAAFKEABCqSkAAO7lJw2dpoCFKAABShAAQpQgAIUoAAFKEABClAgXQUY2KXrzHJcFKAABShAAQpQgAIUoAAFKEABClCAAikpwMAuJaeNnaYABShAAQpQgAIUoAAFKEABClCAAhRIVwEGduk6sxwXBShAAQpQgAIUoAAFKEABClCAAhSgQEoKMLBLyWljpylAAQpQgAIUoAAFKEABClCAAhSgAAXSVYCBXbrOLMdFAQpQgAIUoAAFKEABClCAAhSgAAUokJICDOxSctrYaQpQgAIUoAAFKEABClCAAhSgAAUoQIF0FWBgl64zy3FRgAIUoAAFKEABClCAAhSgAAUoQAEKpKQAA7uUnDZ2mgIUoAAFKEABClCAAhSgAAUoQAEKUCBdBRjYpevMclwUoAAFKEABClCAAhSgAAUoQAEKUIACKSnAwC4lp42dpgAFKEABClCAAhSgAAUoQAEKUIACFEhXAQZ26TqzHBcFKEABClCAAhSgAAUoQAEKUIACFKBASgowsEvJaWOnKUABClCAAhSgAAUoQAEKUIACFKAABdJVgIFdus4sx0UBClCAAhSgAAUoQAEKUIACFKAABSiQkgIM7FJy2thpClCAAhSgAAUoQAEKUIACFKAABShAgXQVYGCXrjPLcVGAAhSgAAUoQAEKUIACFKAABShAAQqkpAADu5ScNnaaAhSgAAUoQAEKUIACFKAABShAAQpQIF0FGNil68xyXBSgAAUoQAEKUIACFKAABSigo0A3jtU+BFdHH2Baj0dq1yBPx7exaQpQILMEGNhl1nxztBSgAAUoQAEKUIACFKAABZJDoLsV1ff9CGcGemPIxvzC1SivKIMtJPlqd23ATvnr2FUTHoh1t1bjUdyPmjXi5m60Vt+HQ5YHUVexBDkhIxTPH19+EBVLRg7b39GMuoZDeK6rHzBkI3exA1uqyrEktIFRtPzHarD55GrscS4LvE9pRfWhfNREelFyiLMXFKBACgkwsEuhyWJXKUABClCAAhSgAAUoQAEKxEPgyK+OoWHfT/CnF1/C+Yt+rLx1Kf7PNzZpf0zYJQK7R4H7B4O4PnRLe1FbewIF2+tQEUzN2l2VcLUryFm7KxjOBXo4MrDbiaN+P5ZUDD0r7hs1sPMfQ+3moyh85EGsy88C0AdF7gEs+TBFgRD+fsB/rBb3nFqLgwzsotDjLRSgwHgCDOzGE+LvFKAABShAAQpQgAIUoAAF0khAhHUbnd+JOKIj//b9xIV2IwK7QJf8J+qwuWkxHqlbh3wtcKtG5+o7car6MAp31UBbUBcxsDuMvC25aNzRg4q6isFVcqMGduL9D/ViS32J9p4Rl78DzXUNOHRKgQFA/vItuL9yGfLgR3tzAxqPSOjqN8GUA9z82cX4w5Mn0dOfjVxTFrB8Czb1PITjy/fBuUyEgWIcZXioswJ7djgCgWBnMyobsvFgzRrktDeitsENuc+A/t4cFG3ZDueKwEBFMHg4734Uunei4XgXir4ZaLP7WB12uiT4DUB/3mps316GgihWBqbRp8yhUCCtBRjYpfX0cnAUoAAFKEABClCAAhSgQCYIfO+HezFlypQxh7rxS3+Ba+bPxbqv/T2eefa5iPeKFXYitHu16000PfGLcem+fe9Xx71n1BtGCewACfUbDmHxnhqsMQ2tkNvor8Pmw4WDW2NHrrDTluthyXEndvRUDG6NHX1LrNhGuxVtlipUbbIhL5CrBS/xWzVOra2Fc0VgvV3nkWrs6NqI+oolELcOX2En/vN95zYOrrATW2Yrz6xHY3kBgA40Og+hMwdwbK/GipzA8w/1bkF9ST6gdKM7Oy/QB/8J1G1uQ9Geofu2NmVj/Q4nSizBRK6jERV7c7GjJhBq+o/VYbO7CPXVK6JaHRj7pPFJClAgUQIM7BIlzfdQgAIUoAAFKEABClCAAhTQSWDW0s+P2/KrzzyBWTNzMNa94ndxn3LxPSxYeee4bZ5/7r/HvWfigV07XBuasGB3YDXdUODmx4m6zTi8eBdq1uVF2BIbCOzW5HWi2VmNzvJ6VNpyRt8Sq3WsG+1HmuA6dBJK/nKUV5TDIUIxcR6dswubGssh4jbt6juBurtPwnGwErYoAjuEruATAdvRQjhNDWgr3APnsn4cq6nEmfWN0PK8sEuEhQNjCQR727o2BYO/wI1itV5z4R5Ui+RPu0TI6UbRPieCC/pinxc+SQEKJIUAA7ukmAZ2ggIUoAAFKEABClCAAhSgQOwC8Q7sxLl216z80rgd0iewE+HTEdgeC6wwC1shp60+O4zFu2pQJA0vOjEUcontps7qTpTXV8LQNHrRidABKh3NqH3oCAprXCjzu7ChaQF2hxW6CA8Sx1thB3SiubIB2TU1sDSX46gI6kxNKD9aiD3OHOwtO47l+ysgamF0S/vh2n8cXb2BHvkVEzYGt/8Ofw+goLV6M/Z250Lsvh26LFhfUwVHNAfwjTuzvIECFLjcAgzsLvcM8P0UoAAFKEABClCAAhSgAAUmKSC2xI53ld1ZPKEtsfsPt4zXpFaoIuYr6jPswgM37Yy7w4tRtfw4DhlCq8SGBHbaEXFOVHeWoyJrJ06NUiV2eN9FONi0YDdqlkmTX2EnNsI2iqCuCqaGNhTuEavfOtBYcRSFThMa2kRwtwxZHY0obzBgR10ZLFqHunGk6lEYqgIrDEcGdoEVdm1LHxs8Hy/mOeCDFKBA0gowsEvaqWHHKEABClCAAhSgAAUoQAEKxF/gyV8+g7KtD0Zs+PIWnVAgu/ej1iVjdU0tSgLpVYQtrX5I9ZXYL+cia3VVsHJs+DbSwJPdOFK9De4+AwrKXRhRvFXphIxcWAaWqSkSXFX1MFS5UF6gaFtW3SvqUR1csibOsKvu2og9o5xh13eiDnf/ugiPVa3AYO0HqR7lzT3INa1FjQjngttZm+T5wKpg39td2HBoAfbsWKOdP+eXXHDulLE+uCU4UmDX1+5CZR1QWVcBW/BlfYofogJG2KK7+H8+bJECFEiQAAO7BEHzNRSgAAUoQAEKUIACFKAABZJFQIR2Dft+ghc6XobY/iqKTYgCEp8uEqezJegSK+zu+xHODLzOMAsLCh0oqyiDLVgJNnJgp6VaqK/cia6Nu8cI7ERmdwTV9+2F5cGDIwO7zlbs2NmEMz296AdgmFWI1ZVOlNuCe0r9MlpddWiS+mGAH3lFFdhSuWKwouyIIK2vA80P7cShTgNMjirUi8Pp/MdQc49Y+ffY0Hlz7S6UPSRh/a56iHoTIlg8VrcTDSf9MGUDJkclVnUdAjaNvsJOPKVIjairb8Op8/2AIRvzHU7UVNiGwsIETSNfQwEK6CPAwE4fV7ZKAQpQgAIUoAAFKEABClCAAhSgAAUoQIGYBBjYxcTGhyhAAQpQgAIUoAAFKEABClCAAhSgAAUooI8AAzt9XNkqBShAAQpQgAIUoAAFKEABClCAAhSgAAViEmBgFxMbH6IABShAAQpQgAIUoAAFKEABClCAAhSggD4CDOz0cWWrFKAABShAAQpQgAIUoAAFKEABClCAAhSISYCBXUxsfIgCFKAABShAAQpQgAIUoAAFKEABClCAAvoIMLDTx5WtUoACFKAABShAAQpQgAIUoAAFKEABClAgJgEGdjGx8SEKUIACFKAABShAAQpQgAIUoAAFKEABCugjwMBOH1e2SgEKUIACFKAABShAAQpQgAIUoAAFKECBmAQY2MXExocoQAEKUIACFKAABShAAQpQgAIUoAAFKKCPAAM7fVzZKgUoQAEKUIACFKAABShAAQpQgAIUoAAFYhJgYBcTGx+iAAUoQAEKUIACFKAABShAAQpQgAIUoIA+Agzs9HFlqxSgAAUoQAEKUIACFKAABShAAQpQgAIUiEmAgV1MbHyIAhSgAAUoQAEKUIACFKAABShAAQpQgAL6CDCw08eVrVKAAhSgAAUoQAEKUIACFKAABShAAQpQICYBBnYxsfEhClCAAhSgAAUoQAEKUIACFKAABShAAQroI8DATh9XtkoBClCAAhSgAAUoQAEKUIACFKAABShAgZgEGNjFxMaHKEABClCAAhSgAAUoQAEKUIACFKAABSigj8D/Bz6tTgsr/bT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509492" y="868599"/>
            <a:ext cx="104013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509492" y="239948"/>
            <a:ext cx="9706952" cy="6131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s-EC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El caso de los $ 50.000 vs los $ 150</a:t>
            </a:r>
          </a:p>
        </p:txBody>
      </p:sp>
      <p:sp>
        <p:nvSpPr>
          <p:cNvPr id="23" name="Pentágono 22"/>
          <p:cNvSpPr/>
          <p:nvPr/>
        </p:nvSpPr>
        <p:spPr>
          <a:xfrm>
            <a:off x="579644" y="5626819"/>
            <a:ext cx="5067871" cy="55565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/>
          </a:p>
        </p:txBody>
      </p:sp>
      <p:sp>
        <p:nvSpPr>
          <p:cNvPr id="24" name="Pentágono 23"/>
          <p:cNvSpPr/>
          <p:nvPr/>
        </p:nvSpPr>
        <p:spPr>
          <a:xfrm>
            <a:off x="6193108" y="5637835"/>
            <a:ext cx="5582461" cy="56662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4" y="1706711"/>
            <a:ext cx="5067871" cy="3376469"/>
          </a:xfrm>
          <a:prstGeom prst="rect">
            <a:avLst/>
          </a:prstGeom>
        </p:spPr>
      </p:pic>
      <p:sp>
        <p:nvSpPr>
          <p:cNvPr id="26" name="Elipse 25"/>
          <p:cNvSpPr/>
          <p:nvPr/>
        </p:nvSpPr>
        <p:spPr>
          <a:xfrm>
            <a:off x="2959774" y="2522927"/>
            <a:ext cx="2610622" cy="232456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7" name="Conector recto de flecha 26"/>
          <p:cNvCxnSpPr/>
          <p:nvPr/>
        </p:nvCxnSpPr>
        <p:spPr>
          <a:xfrm flipH="1">
            <a:off x="3472080" y="4847486"/>
            <a:ext cx="517793" cy="694062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813395" y="5659743"/>
            <a:ext cx="446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bg1"/>
                </a:solidFill>
                <a:latin typeface="HelveticaNeueLT Com 45 Lt" panose="020B0403020202020204" pitchFamily="34" charset="0"/>
              </a:rPr>
              <a:t>Estrategia Marketing Digital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820" y="1701202"/>
            <a:ext cx="5615749" cy="337646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6364060" y="5687453"/>
            <a:ext cx="446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bg1"/>
                </a:solidFill>
                <a:latin typeface="HelveticaNeueLT Com 45 Lt" panose="020B0403020202020204" pitchFamily="34" charset="0"/>
              </a:rPr>
              <a:t>CMS</a:t>
            </a:r>
          </a:p>
        </p:txBody>
      </p:sp>
      <p:sp>
        <p:nvSpPr>
          <p:cNvPr id="31" name="Elipse 30"/>
          <p:cNvSpPr/>
          <p:nvPr/>
        </p:nvSpPr>
        <p:spPr>
          <a:xfrm>
            <a:off x="9096618" y="2533943"/>
            <a:ext cx="2610622" cy="232456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2" name="Conector recto de flecha 31"/>
          <p:cNvCxnSpPr/>
          <p:nvPr/>
        </p:nvCxnSpPr>
        <p:spPr>
          <a:xfrm flipH="1">
            <a:off x="9608924" y="4858502"/>
            <a:ext cx="517793" cy="694062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ruz 33"/>
          <p:cNvSpPr/>
          <p:nvPr/>
        </p:nvSpPr>
        <p:spPr>
          <a:xfrm>
            <a:off x="5701494" y="5718700"/>
            <a:ext cx="437635" cy="430418"/>
          </a:xfrm>
          <a:prstGeom prst="plus">
            <a:avLst>
              <a:gd name="adj" fmla="val 4002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53"/>
    </mc:Choice>
    <mc:Fallback xmlns="">
      <p:transition spd="slow" advTm="15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animBg="1"/>
      <p:bldP spid="24" grpId="0" animBg="1"/>
      <p:bldP spid="26" grpId="0" animBg="1"/>
      <p:bldP spid="28" grpId="0"/>
      <p:bldP spid="30" grpId="0"/>
      <p:bldP spid="31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19348" y="1757383"/>
            <a:ext cx="11686783" cy="779276"/>
          </a:xfrm>
        </p:spPr>
        <p:txBody>
          <a:bodyPr>
            <a:noAutofit/>
          </a:bodyPr>
          <a:lstStyle/>
          <a:p>
            <a:r>
              <a:rPr lang="es-EC" sz="4400" b="1" dirty="0" smtClean="0">
                <a:solidFill>
                  <a:srgbClr val="464646"/>
                </a:solidFill>
                <a:latin typeface="HelveticaNeueLT Com 55 Roman" panose="020B0604020202020204" pitchFamily="34" charset="0"/>
              </a:rPr>
              <a:t>Gracias.</a:t>
            </a:r>
            <a:endParaRPr lang="es-EC" sz="4400" b="1" dirty="0">
              <a:solidFill>
                <a:srgbClr val="464646"/>
              </a:solidFill>
              <a:latin typeface="HelveticaNeueLT Com 55 Roman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22954" y="3077704"/>
            <a:ext cx="5679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55 Roman" panose="020B0604020202020204" pitchFamily="34" charset="0"/>
              </a:rPr>
              <a:t>Sigamos en contacto:</a:t>
            </a:r>
          </a:p>
          <a:p>
            <a:pPr algn="ctr"/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35 Th" panose="020B0403020202020204" pitchFamily="34" charset="0"/>
              </a:rPr>
              <a:t>franco@francogiardina.com</a:t>
            </a:r>
            <a:endParaRPr lang="es-EC" sz="2800" dirty="0">
              <a:solidFill>
                <a:schemeClr val="tx1">
                  <a:lumMod val="75000"/>
                  <a:lumOff val="25000"/>
                </a:schemeClr>
              </a:solidFill>
              <a:latin typeface="HelveticaNeueLT Com 35 Th" panose="020B0403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51" y="4572856"/>
            <a:ext cx="640767" cy="6407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13" y="4572856"/>
            <a:ext cx="640767" cy="6407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77" y="4572856"/>
            <a:ext cx="640767" cy="6407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39" y="4572855"/>
            <a:ext cx="640767" cy="6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1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3"/>
    </mc:Choice>
    <mc:Fallback xmlns="">
      <p:transition spd="slow" advTm="9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 flipH="1">
            <a:off x="509492" y="868599"/>
            <a:ext cx="104013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ítulo 1"/>
          <p:cNvSpPr txBox="1">
            <a:spLocks/>
          </p:cNvSpPr>
          <p:nvPr/>
        </p:nvSpPr>
        <p:spPr>
          <a:xfrm>
            <a:off x="509492" y="239948"/>
            <a:ext cx="9706952" cy="613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Gestores de Contenido</a:t>
            </a:r>
            <a:endParaRPr lang="es-EC" sz="3400" dirty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2599811" y="1445927"/>
            <a:ext cx="2254729" cy="1605229"/>
          </a:xfrm>
          <a:prstGeom prst="roundRect">
            <a:avLst>
              <a:gd name="adj" fmla="val 9061"/>
            </a:avLst>
          </a:prstGeom>
          <a:solidFill>
            <a:srgbClr val="5A6368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2901469" y="1742219"/>
            <a:ext cx="16097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HelveticaNeueLT Com 65 Md" panose="020B0604020202020204" pitchFamily="34" charset="0"/>
              </a:rPr>
              <a:t>Páginas</a:t>
            </a:r>
            <a:endParaRPr lang="en-US" sz="3000" dirty="0">
              <a:solidFill>
                <a:schemeClr val="bg1"/>
              </a:solidFill>
              <a:latin typeface="HelveticaNeueLT Com 65 Md" panose="020B0604020202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HelveticaNeueLT Com 65 Md" panose="020B0604020202020204" pitchFamily="34" charset="0"/>
              </a:rPr>
              <a:t>web</a:t>
            </a:r>
            <a:endParaRPr lang="es-EC" sz="3000" dirty="0">
              <a:solidFill>
                <a:schemeClr val="bg1"/>
              </a:solidFill>
              <a:latin typeface="HelveticaNeueLT Com 65 Md" panose="020B0604020202020204" pitchFamily="34" charset="0"/>
            </a:endParaRPr>
          </a:p>
        </p:txBody>
      </p:sp>
      <p:sp>
        <p:nvSpPr>
          <p:cNvPr id="27" name="Cheurón 26"/>
          <p:cNvSpPr/>
          <p:nvPr/>
        </p:nvSpPr>
        <p:spPr>
          <a:xfrm>
            <a:off x="5356694" y="1900450"/>
            <a:ext cx="704193" cy="69618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6563041" y="1445927"/>
            <a:ext cx="2254729" cy="1605229"/>
          </a:xfrm>
          <a:prstGeom prst="roundRect">
            <a:avLst>
              <a:gd name="adj" fmla="val 9061"/>
            </a:avLst>
          </a:prstGeom>
          <a:solidFill>
            <a:srgbClr val="5A6368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Rectángulo 36"/>
          <p:cNvSpPr/>
          <p:nvPr/>
        </p:nvSpPr>
        <p:spPr>
          <a:xfrm>
            <a:off x="6864699" y="1742219"/>
            <a:ext cx="16514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HelveticaNeueLT Com 65 Md" panose="020B0604020202020204" pitchFamily="34" charset="0"/>
              </a:rPr>
              <a:t>Portales</a:t>
            </a:r>
            <a:endParaRPr lang="en-US" sz="3000" dirty="0">
              <a:solidFill>
                <a:schemeClr val="bg1"/>
              </a:solidFill>
              <a:latin typeface="HelveticaNeueLT Com 65 Md" panose="020B0604020202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HelveticaNeueLT Com 65 Md" panose="020B0604020202020204" pitchFamily="34" charset="0"/>
              </a:rPr>
              <a:t>web</a:t>
            </a:r>
            <a:endParaRPr lang="es-EC" sz="3000" dirty="0">
              <a:solidFill>
                <a:schemeClr val="bg1"/>
              </a:solidFill>
              <a:latin typeface="HelveticaNeueLT Com 65 Md" panose="020B0604020202020204" pitchFamily="34" charset="0"/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6563041" y="4517502"/>
            <a:ext cx="2254729" cy="1605229"/>
          </a:xfrm>
          <a:prstGeom prst="roundRect">
            <a:avLst>
              <a:gd name="adj" fmla="val 9061"/>
            </a:avLst>
          </a:prstGeom>
          <a:solidFill>
            <a:srgbClr val="5A6368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Rectángulo 38"/>
          <p:cNvSpPr/>
          <p:nvPr/>
        </p:nvSpPr>
        <p:spPr>
          <a:xfrm>
            <a:off x="6563041" y="4898578"/>
            <a:ext cx="2254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NeueLT Com 65 Md" panose="020B0604020202020204" pitchFamily="34" charset="0"/>
              </a:rPr>
              <a:t>Gran </a:t>
            </a:r>
            <a:r>
              <a:rPr lang="en-US" sz="2400" dirty="0" err="1" smtClean="0">
                <a:solidFill>
                  <a:schemeClr val="bg1"/>
                </a:solidFill>
                <a:latin typeface="HelveticaNeueLT Com 65 Md" panose="020B0604020202020204" pitchFamily="34" charset="0"/>
              </a:rPr>
              <a:t>cantidad</a:t>
            </a:r>
            <a:r>
              <a:rPr lang="en-US" sz="2400" dirty="0" smtClean="0">
                <a:solidFill>
                  <a:schemeClr val="bg1"/>
                </a:solidFill>
                <a:latin typeface="HelveticaNeueLT Com 65 Md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HelveticaNeueLT Com 65 Md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NeueLT Com 65 Md" panose="020B0604020202020204" pitchFamily="34" charset="0"/>
              </a:rPr>
              <a:t>de </a:t>
            </a:r>
            <a:r>
              <a:rPr lang="en-US" sz="2400" dirty="0" err="1" smtClean="0">
                <a:solidFill>
                  <a:schemeClr val="bg1"/>
                </a:solidFill>
                <a:latin typeface="HelveticaNeueLT Com 65 Md" panose="020B0604020202020204" pitchFamily="34" charset="0"/>
              </a:rPr>
              <a:t>contenido</a:t>
            </a:r>
            <a:r>
              <a:rPr lang="en-US" sz="2400" dirty="0" smtClean="0">
                <a:solidFill>
                  <a:schemeClr val="bg1"/>
                </a:solidFill>
                <a:latin typeface="HelveticaNeueLT Com 65 Md" panose="020B0604020202020204" pitchFamily="34" charset="0"/>
              </a:rPr>
              <a:t>.</a:t>
            </a:r>
            <a:endParaRPr lang="es-EC" sz="2400" dirty="0">
              <a:solidFill>
                <a:schemeClr val="bg1"/>
              </a:solidFill>
              <a:latin typeface="HelveticaNeueLT Com 65 Md" panose="020B0604020202020204" pitchFamily="34" charset="0"/>
            </a:endParaRPr>
          </a:p>
        </p:txBody>
      </p:sp>
      <p:sp>
        <p:nvSpPr>
          <p:cNvPr id="40" name="Cheurón 39"/>
          <p:cNvSpPr/>
          <p:nvPr/>
        </p:nvSpPr>
        <p:spPr>
          <a:xfrm rot="5400000">
            <a:off x="7338308" y="3436238"/>
            <a:ext cx="704193" cy="69618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41" name="Rectángulo redondeado 40"/>
          <p:cNvSpPr/>
          <p:nvPr/>
        </p:nvSpPr>
        <p:spPr>
          <a:xfrm>
            <a:off x="2599810" y="4517502"/>
            <a:ext cx="2254729" cy="1605229"/>
          </a:xfrm>
          <a:prstGeom prst="roundRect">
            <a:avLst>
              <a:gd name="adj" fmla="val 9061"/>
            </a:avLst>
          </a:prstGeom>
          <a:solidFill>
            <a:srgbClr val="5A6368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Rectángulo 41"/>
          <p:cNvSpPr/>
          <p:nvPr/>
        </p:nvSpPr>
        <p:spPr>
          <a:xfrm>
            <a:off x="2599810" y="4898578"/>
            <a:ext cx="2254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NeueLT Com 65 Md" panose="020B0604020202020204" pitchFamily="34" charset="0"/>
              </a:rPr>
              <a:t>Multiples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HelveticaNeueLT Com 65 Md" panose="020B0604020202020204" pitchFamily="34" charset="0"/>
              </a:rPr>
              <a:t>Usuarios</a:t>
            </a:r>
            <a:endParaRPr lang="es-EC" sz="2400" dirty="0">
              <a:solidFill>
                <a:schemeClr val="bg1"/>
              </a:solidFill>
              <a:latin typeface="HelveticaNeueLT Com 65 Md" panose="020B0604020202020204" pitchFamily="34" charset="0"/>
            </a:endParaRPr>
          </a:p>
        </p:txBody>
      </p:sp>
      <p:sp>
        <p:nvSpPr>
          <p:cNvPr id="43" name="Cheurón 42"/>
          <p:cNvSpPr/>
          <p:nvPr/>
        </p:nvSpPr>
        <p:spPr>
          <a:xfrm rot="10800000">
            <a:off x="5356694" y="4965985"/>
            <a:ext cx="704193" cy="69618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5"/>
    </mc:Choice>
    <mc:Fallback xmlns="">
      <p:transition spd="slow" advTm="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8193" y="1103119"/>
            <a:ext cx="10595610" cy="728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C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65 Md" panose="020B0604020202020204" pitchFamily="34" charset="0"/>
              </a:rPr>
              <a:t>C</a:t>
            </a:r>
            <a:r>
              <a:rPr lang="es-EC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ontent </a:t>
            </a:r>
            <a:r>
              <a:rPr lang="es-EC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65 Md" panose="020B0604020202020204" pitchFamily="34" charset="0"/>
              </a:rPr>
              <a:t>M</a:t>
            </a:r>
            <a:r>
              <a:rPr lang="es-EC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anagement </a:t>
            </a:r>
            <a:r>
              <a:rPr lang="es-EC" sz="3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65 Md" panose="020B0604020202020204" pitchFamily="34" charset="0"/>
              </a:rPr>
              <a:t>S</a:t>
            </a:r>
            <a:r>
              <a:rPr lang="es-EC" sz="3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ystem</a:t>
            </a:r>
            <a:endParaRPr lang="es-EC" sz="3400" dirty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8" y="5362855"/>
            <a:ext cx="9144000" cy="604202"/>
          </a:xfrm>
        </p:spPr>
        <p:txBody>
          <a:bodyPr>
            <a:noAutofit/>
          </a:bodyPr>
          <a:lstStyle/>
          <a:p>
            <a:r>
              <a:rPr lang="es-EC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rPr>
              <a:t>Sistemas de Gestión de Contenidos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624337" y="1991081"/>
            <a:ext cx="10484331" cy="3450488"/>
            <a:chOff x="183669" y="1933042"/>
            <a:chExt cx="10484331" cy="3450488"/>
          </a:xfrm>
        </p:grpSpPr>
        <p:pic>
          <p:nvPicPr>
            <p:cNvPr id="1028" name="Picture 4" descr="https://maxcdn.icons8.com/Share/icon/color/Logos/moodle16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512" y="1933042"/>
              <a:ext cx="3450488" cy="3450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69" y="2131070"/>
              <a:ext cx="4394626" cy="2587336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801" y="2443131"/>
              <a:ext cx="2187117" cy="2187117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843"/>
            <a:stretch/>
          </p:blipFill>
          <p:spPr>
            <a:xfrm>
              <a:off x="1864540" y="2443556"/>
              <a:ext cx="3564254" cy="227485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886" y="2183042"/>
              <a:ext cx="2937375" cy="2950488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794" y="2354973"/>
              <a:ext cx="1990867" cy="2275275"/>
            </a:xfrm>
            <a:prstGeom prst="rect">
              <a:avLst/>
            </a:prstGeom>
          </p:spPr>
        </p:pic>
      </p:grpSp>
      <p:sp>
        <p:nvSpPr>
          <p:cNvPr id="15" name="Elipse 14"/>
          <p:cNvSpPr/>
          <p:nvPr/>
        </p:nvSpPr>
        <p:spPr>
          <a:xfrm>
            <a:off x="1418412" y="4718211"/>
            <a:ext cx="9355173" cy="22007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509492" y="868599"/>
            <a:ext cx="104013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509492" y="239948"/>
            <a:ext cx="9706952" cy="613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C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s-EC" dirty="0"/>
              <a:t>Emprender con CMS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622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1"/>
    </mc:Choice>
    <mc:Fallback xmlns="">
      <p:transition spd="slow" advTm="4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/>
          <p:cNvCxnSpPr/>
          <p:nvPr/>
        </p:nvCxnSpPr>
        <p:spPr>
          <a:xfrm flipH="1">
            <a:off x="509494" y="868597"/>
            <a:ext cx="10401300" cy="0"/>
          </a:xfrm>
          <a:prstGeom prst="straightConnector1">
            <a:avLst/>
          </a:prstGeom>
          <a:noFill/>
          <a:ln w="19046" cap="flat">
            <a:solidFill>
              <a:srgbClr val="A6A6A6"/>
            </a:solidFill>
            <a:prstDash val="solid"/>
            <a:miter/>
          </a:ln>
        </p:spPr>
      </p:cxnSp>
      <p:sp>
        <p:nvSpPr>
          <p:cNvPr id="4" name="Título 1"/>
          <p:cNvSpPr txBox="1">
            <a:spLocks noGrp="1"/>
          </p:cNvSpPr>
          <p:nvPr>
            <p:ph type="ctrTitle"/>
          </p:nvPr>
        </p:nvSpPr>
        <p:spPr>
          <a:xfrm>
            <a:off x="509494" y="239947"/>
            <a:ext cx="9706950" cy="6131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s-EC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¿Qué es </a:t>
            </a:r>
            <a:r>
              <a:rPr lang="es-EC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CMS?</a:t>
            </a:r>
            <a:endParaRPr lang="es-EC" sz="3400" dirty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  <p:sp>
        <p:nvSpPr>
          <p:cNvPr id="6" name="CuadroTexto 11"/>
          <p:cNvSpPr txBox="1"/>
          <p:nvPr/>
        </p:nvSpPr>
        <p:spPr>
          <a:xfrm>
            <a:off x="1998153" y="2196957"/>
            <a:ext cx="832917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b="0" i="0" u="none" strike="noStrike" kern="1200" cap="none" spc="0" baseline="0" dirty="0" smtClean="0">
                <a:solidFill>
                  <a:srgbClr val="404040"/>
                </a:solidFill>
                <a:uFillTx/>
                <a:latin typeface="HelveticaNeueLT Com 35 Th" pitchFamily="34"/>
              </a:rPr>
              <a:t>De </a:t>
            </a:r>
            <a:r>
              <a:rPr lang="es-EC" sz="2400" b="0" i="0" u="none" strike="noStrike" kern="1200" cap="none" spc="0" baseline="0" dirty="0">
                <a:solidFill>
                  <a:srgbClr val="404040"/>
                </a:solidFill>
                <a:uFillTx/>
                <a:latin typeface="HelveticaNeueLT Com 35 Th" pitchFamily="34"/>
              </a:rPr>
              <a:t>fácil y rápida </a:t>
            </a:r>
            <a:r>
              <a:rPr lang="es-EC" sz="2400" b="0" i="0" u="none" strike="noStrike" kern="1200" cap="none" spc="0" baseline="0" dirty="0" smtClean="0">
                <a:solidFill>
                  <a:srgbClr val="404040"/>
                </a:solidFill>
                <a:uFillTx/>
                <a:latin typeface="HelveticaNeueLT Com 35 Th" pitchFamily="34"/>
              </a:rPr>
              <a:t>instalación</a:t>
            </a:r>
            <a:r>
              <a:rPr lang="es-EC" sz="2400" dirty="0" smtClean="0">
                <a:solidFill>
                  <a:srgbClr val="404040"/>
                </a:solidFill>
                <a:latin typeface="HelveticaNeueLT Com 35 Th" pitchFamily="34"/>
              </a:rPr>
              <a:t>.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1" name="Franja diagonal 10"/>
          <p:cNvSpPr/>
          <p:nvPr/>
        </p:nvSpPr>
        <p:spPr>
          <a:xfrm rot="5400000">
            <a:off x="9999853" y="-548427"/>
            <a:ext cx="1643722" cy="2740575"/>
          </a:xfrm>
          <a:prstGeom prst="diagStripe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" name="CuadroTexto 8"/>
          <p:cNvSpPr txBox="1"/>
          <p:nvPr/>
        </p:nvSpPr>
        <p:spPr>
          <a:xfrm rot="1861973">
            <a:off x="9927218" y="456670"/>
            <a:ext cx="2554014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i="0" u="none" strike="noStrike" kern="1200" cap="none" spc="0" baseline="0" dirty="0" smtClean="0">
                <a:solidFill>
                  <a:schemeClr val="bg1"/>
                </a:solidFill>
                <a:uFillTx/>
                <a:latin typeface="Hand Of Sean (Demo)" pitchFamily="2"/>
              </a:rPr>
              <a:t>Dicho fácil</a:t>
            </a:r>
            <a:endParaRPr lang="es-EC" sz="2400" i="0" u="none" strike="noStrike" kern="1200" cap="none" spc="0" baseline="0" dirty="0">
              <a:solidFill>
                <a:schemeClr val="bg1"/>
              </a:solidFill>
              <a:uFillTx/>
              <a:latin typeface="Hand Of Sean (Demo)" pitchFamily="2"/>
            </a:endParaRPr>
          </a:p>
        </p:txBody>
      </p:sp>
      <p:sp>
        <p:nvSpPr>
          <p:cNvPr id="15" name="CuadroTexto 11"/>
          <p:cNvSpPr txBox="1"/>
          <p:nvPr/>
        </p:nvSpPr>
        <p:spPr>
          <a:xfrm>
            <a:off x="1998153" y="3051886"/>
            <a:ext cx="832917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dirty="0" smtClean="0">
                <a:solidFill>
                  <a:srgbClr val="404040"/>
                </a:solidFill>
                <a:latin typeface="HelveticaNeueLT Com 35 Th" pitchFamily="34"/>
              </a:rPr>
              <a:t>Basado en PHP y Base de Datos (</a:t>
            </a:r>
            <a:r>
              <a:rPr lang="es-EC" sz="2400" dirty="0" err="1" smtClean="0">
                <a:solidFill>
                  <a:srgbClr val="404040"/>
                </a:solidFill>
                <a:latin typeface="HelveticaNeueLT Com 35 Th" pitchFamily="34"/>
              </a:rPr>
              <a:t>ej</a:t>
            </a:r>
            <a:r>
              <a:rPr lang="es-EC" sz="2400" dirty="0" smtClean="0">
                <a:solidFill>
                  <a:srgbClr val="404040"/>
                </a:solidFill>
                <a:latin typeface="HelveticaNeueLT Com 35 Th" pitchFamily="34"/>
              </a:rPr>
              <a:t>: </a:t>
            </a:r>
            <a:r>
              <a:rPr lang="es-EC" sz="2400" dirty="0" err="1" smtClean="0">
                <a:solidFill>
                  <a:srgbClr val="404040"/>
                </a:solidFill>
                <a:latin typeface="HelveticaNeueLT Com 35 Th" pitchFamily="34"/>
              </a:rPr>
              <a:t>MySQL</a:t>
            </a:r>
            <a:r>
              <a:rPr lang="es-EC" sz="2400" dirty="0" smtClean="0">
                <a:solidFill>
                  <a:srgbClr val="404040"/>
                </a:solidFill>
                <a:latin typeface="HelveticaNeueLT Com 35 Th" pitchFamily="34"/>
              </a:rPr>
              <a:t>).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6" name="CuadroTexto 11"/>
          <p:cNvSpPr txBox="1"/>
          <p:nvPr/>
        </p:nvSpPr>
        <p:spPr>
          <a:xfrm>
            <a:off x="1998153" y="1377222"/>
            <a:ext cx="8502076" cy="7155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dirty="0" smtClean="0">
                <a:solidFill>
                  <a:srgbClr val="404040"/>
                </a:solidFill>
                <a:latin typeface="HelveticaNeueLT Com 35 Th" pitchFamily="34"/>
              </a:rPr>
              <a:t>Software.</a:t>
            </a:r>
          </a:p>
        </p:txBody>
      </p:sp>
      <p:sp>
        <p:nvSpPr>
          <p:cNvPr id="17" name="CuadroTexto 11"/>
          <p:cNvSpPr txBox="1"/>
          <p:nvPr/>
        </p:nvSpPr>
        <p:spPr>
          <a:xfrm>
            <a:off x="1998153" y="3906815"/>
            <a:ext cx="8329170" cy="7155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b="0" i="0" u="none" strike="noStrike" kern="1200" cap="none" spc="0" baseline="0" dirty="0" smtClean="0">
                <a:solidFill>
                  <a:srgbClr val="404040"/>
                </a:solidFill>
                <a:uFillTx/>
                <a:latin typeface="HelveticaNeueLT Com 35 Th" pitchFamily="34"/>
              </a:rPr>
              <a:t>Que </a:t>
            </a:r>
            <a:r>
              <a:rPr lang="es-EC" sz="2400" b="0" i="0" u="none" strike="noStrike" kern="1200" cap="none" spc="0" baseline="0" dirty="0">
                <a:solidFill>
                  <a:srgbClr val="404040"/>
                </a:solidFill>
                <a:uFillTx/>
                <a:latin typeface="HelveticaNeueLT Com 35 Th" pitchFamily="34"/>
              </a:rPr>
              <a:t>proporciona una página web o blog, </a:t>
            </a:r>
            <a:r>
              <a:rPr lang="es-EC" sz="2400" b="0" i="0" u="none" strike="noStrike" kern="1200" cap="none" spc="0" baseline="0" dirty="0" smtClean="0">
                <a:solidFill>
                  <a:srgbClr val="404040"/>
                </a:solidFill>
                <a:uFillTx/>
                <a:latin typeface="HelveticaNeueLT Com 35 Th" pitchFamily="34"/>
              </a:rPr>
              <a:t>básico.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8" name="CuadroTexto 11"/>
          <p:cNvSpPr txBox="1"/>
          <p:nvPr/>
        </p:nvSpPr>
        <p:spPr>
          <a:xfrm>
            <a:off x="1998153" y="4761744"/>
            <a:ext cx="8329170" cy="7155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b="0" i="0" u="none" strike="noStrike" kern="1200" cap="none" spc="0" baseline="0" dirty="0" smtClean="0">
                <a:solidFill>
                  <a:srgbClr val="404040"/>
                </a:solidFill>
                <a:uFillTx/>
                <a:latin typeface="HelveticaNeueLT Com 35 Th" pitchFamily="34"/>
              </a:rPr>
              <a:t>En </a:t>
            </a:r>
            <a:r>
              <a:rPr lang="es-EC" sz="2400" b="0" i="0" u="none" strike="noStrike" kern="1200" cap="none" spc="0" baseline="0" dirty="0">
                <a:solidFill>
                  <a:srgbClr val="404040"/>
                </a:solidFill>
                <a:uFillTx/>
                <a:latin typeface="HelveticaNeueLT Com 35 Th" pitchFamily="34"/>
              </a:rPr>
              <a:t>minutos, listo para comenzar a publicar contenidos.</a:t>
            </a:r>
          </a:p>
        </p:txBody>
      </p:sp>
    </p:spTree>
    <p:extLst>
      <p:ext uri="{BB962C8B-B14F-4D97-AF65-F5344CB8AC3E}">
        <p14:creationId xmlns:p14="http://schemas.microsoft.com/office/powerpoint/2010/main" val="39207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5"/>
    </mc:Choice>
    <mc:Fallback xmlns="">
      <p:transition spd="slow" advTm="971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/>
          <p:cNvCxnSpPr/>
          <p:nvPr/>
        </p:nvCxnSpPr>
        <p:spPr>
          <a:xfrm flipH="1">
            <a:off x="509494" y="868597"/>
            <a:ext cx="10401300" cy="0"/>
          </a:xfrm>
          <a:prstGeom prst="straightConnector1">
            <a:avLst/>
          </a:prstGeom>
          <a:noFill/>
          <a:ln w="19046" cap="flat">
            <a:solidFill>
              <a:srgbClr val="A6A6A6"/>
            </a:solidFill>
            <a:prstDash val="solid"/>
            <a:miter/>
          </a:ln>
        </p:spPr>
      </p:cxnSp>
      <p:sp>
        <p:nvSpPr>
          <p:cNvPr id="4" name="Título 1"/>
          <p:cNvSpPr txBox="1">
            <a:spLocks noGrp="1"/>
          </p:cNvSpPr>
          <p:nvPr>
            <p:ph type="ctrTitle"/>
          </p:nvPr>
        </p:nvSpPr>
        <p:spPr>
          <a:xfrm>
            <a:off x="509494" y="239947"/>
            <a:ext cx="9706950" cy="6131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s-EC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¿Para qué sirven los CMS?</a:t>
            </a:r>
            <a:endParaRPr lang="es-EC" sz="3400" dirty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509494" y="2245989"/>
            <a:ext cx="2183125" cy="2337229"/>
            <a:chOff x="509494" y="1499755"/>
            <a:chExt cx="2183125" cy="2337229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415F6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294" y="1770025"/>
              <a:ext cx="1047527" cy="1047527"/>
            </a:xfrm>
            <a:prstGeom prst="rect">
              <a:avLst/>
            </a:prstGeom>
          </p:spPr>
        </p:pic>
        <p:sp>
          <p:nvSpPr>
            <p:cNvPr id="34" name="Rectángulo redondeado 33"/>
            <p:cNvSpPr/>
            <p:nvPr/>
          </p:nvSpPr>
          <p:spPr>
            <a:xfrm>
              <a:off x="807024" y="1499755"/>
              <a:ext cx="1588069" cy="1588069"/>
            </a:xfrm>
            <a:prstGeom prst="roundRect">
              <a:avLst>
                <a:gd name="adj" fmla="val 11955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509494" y="3017464"/>
              <a:ext cx="2183125" cy="8195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R="0" lvl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C" sz="3600" b="0" i="0" u="none" strike="noStrike" kern="1200" cap="none" spc="0" baseline="0" dirty="0" smtClean="0">
                  <a:solidFill>
                    <a:srgbClr val="404040"/>
                  </a:solidFill>
                  <a:uFillTx/>
                  <a:latin typeface="HelveticaNeueLT Com 35 Th" pitchFamily="34"/>
                </a:rPr>
                <a:t>Crear</a:t>
              </a:r>
              <a:endParaRPr lang="es-EC" sz="3600" b="0" i="0" u="none" strike="noStrike" kern="1200" cap="none" spc="0" baseline="0" dirty="0">
                <a:solidFill>
                  <a:srgbClr val="404040"/>
                </a:solidFill>
                <a:uFillTx/>
                <a:latin typeface="HelveticaNeueLT Com 35 Th" pitchFamily="34"/>
              </a:endParaRP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3280994" y="2247870"/>
            <a:ext cx="2183125" cy="2338315"/>
            <a:chOff x="3280994" y="1501636"/>
            <a:chExt cx="2183125" cy="2338315"/>
          </a:xfrm>
        </p:grpSpPr>
        <p:sp>
          <p:nvSpPr>
            <p:cNvPr id="41" name="CuadroTexto 40"/>
            <p:cNvSpPr txBox="1"/>
            <p:nvPr/>
          </p:nvSpPr>
          <p:spPr>
            <a:xfrm>
              <a:off x="3280994" y="3020431"/>
              <a:ext cx="2183125" cy="8195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R="0" lvl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C" sz="3600" b="0" i="0" u="none" strike="noStrike" kern="1200" cap="none" spc="0" baseline="0" dirty="0" smtClean="0">
                  <a:solidFill>
                    <a:srgbClr val="404040"/>
                  </a:solidFill>
                  <a:uFillTx/>
                  <a:latin typeface="HelveticaNeueLT Com 35 Th" pitchFamily="34"/>
                </a:rPr>
                <a:t>Clasificar</a:t>
              </a:r>
              <a:endParaRPr lang="es-EC" sz="3600" b="0" i="0" u="none" strike="noStrike" kern="1200" cap="none" spc="0" baseline="0" dirty="0">
                <a:solidFill>
                  <a:srgbClr val="404040"/>
                </a:solidFill>
                <a:uFillTx/>
                <a:latin typeface="HelveticaNeueLT Com 35 Th" pitchFamily="34"/>
              </a:endParaRPr>
            </a:p>
          </p:txBody>
        </p:sp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415F6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4905" y="1754393"/>
              <a:ext cx="1055305" cy="1055305"/>
            </a:xfrm>
            <a:prstGeom prst="rect">
              <a:avLst/>
            </a:prstGeom>
          </p:spPr>
        </p:pic>
        <p:sp>
          <p:nvSpPr>
            <p:cNvPr id="43" name="Rectángulo redondeado 42"/>
            <p:cNvSpPr/>
            <p:nvPr/>
          </p:nvSpPr>
          <p:spPr>
            <a:xfrm>
              <a:off x="3579465" y="1501636"/>
              <a:ext cx="1586187" cy="1586187"/>
            </a:xfrm>
            <a:prstGeom prst="roundRect">
              <a:avLst>
                <a:gd name="adj" fmla="val 11955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8816701" y="2247870"/>
            <a:ext cx="2183125" cy="2338315"/>
            <a:chOff x="8816701" y="1501636"/>
            <a:chExt cx="2183125" cy="2338315"/>
          </a:xfrm>
        </p:grpSpPr>
        <p:sp>
          <p:nvSpPr>
            <p:cNvPr id="46" name="Rectángulo redondeado 45"/>
            <p:cNvSpPr/>
            <p:nvPr/>
          </p:nvSpPr>
          <p:spPr>
            <a:xfrm>
              <a:off x="9133087" y="1501636"/>
              <a:ext cx="1586187" cy="1586187"/>
            </a:xfrm>
            <a:prstGeom prst="roundRect">
              <a:avLst>
                <a:gd name="adj" fmla="val 11955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8816701" y="3020431"/>
              <a:ext cx="2183125" cy="8195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R="0" lvl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C" sz="3600" b="0" i="0" u="none" strike="noStrike" kern="1200" cap="none" spc="0" baseline="0" dirty="0" smtClean="0">
                  <a:solidFill>
                    <a:srgbClr val="404040"/>
                  </a:solidFill>
                  <a:uFillTx/>
                  <a:latin typeface="HelveticaNeueLT Com 35 Th" pitchFamily="34"/>
                </a:rPr>
                <a:t>Editar</a:t>
              </a:r>
              <a:endParaRPr lang="es-EC" sz="3600" b="0" i="0" u="none" strike="noStrike" kern="1200" cap="none" spc="0" baseline="0" dirty="0">
                <a:solidFill>
                  <a:srgbClr val="404040"/>
                </a:solidFill>
                <a:uFillTx/>
                <a:latin typeface="HelveticaNeueLT Com 35 Th" pitchFamily="34"/>
              </a:endParaRPr>
            </a:p>
          </p:txBody>
        </p:sp>
        <p:pic>
          <p:nvPicPr>
            <p:cNvPr id="52" name="Imagen 51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415F6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351" y="1750975"/>
              <a:ext cx="1070602" cy="1070602"/>
            </a:xfrm>
            <a:prstGeom prst="rect">
              <a:avLst/>
            </a:prstGeom>
          </p:spPr>
        </p:pic>
      </p:grpSp>
      <p:grpSp>
        <p:nvGrpSpPr>
          <p:cNvPr id="59" name="Grupo 58"/>
          <p:cNvGrpSpPr/>
          <p:nvPr/>
        </p:nvGrpSpPr>
        <p:grpSpPr>
          <a:xfrm>
            <a:off x="6045201" y="2247870"/>
            <a:ext cx="2183125" cy="2442125"/>
            <a:chOff x="6045201" y="1501636"/>
            <a:chExt cx="2183125" cy="2442125"/>
          </a:xfrm>
        </p:grpSpPr>
        <p:sp>
          <p:nvSpPr>
            <p:cNvPr id="45" name="Rectángulo redondeado 44"/>
            <p:cNvSpPr/>
            <p:nvPr/>
          </p:nvSpPr>
          <p:spPr>
            <a:xfrm>
              <a:off x="6343671" y="1501636"/>
              <a:ext cx="1586187" cy="1586187"/>
            </a:xfrm>
            <a:prstGeom prst="roundRect">
              <a:avLst>
                <a:gd name="adj" fmla="val 11955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6045201" y="3020431"/>
              <a:ext cx="2183125" cy="9233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R="0" lvl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C" sz="3600" b="0" i="0" u="none" strike="noStrike" kern="1200" cap="none" spc="0" baseline="0" dirty="0" smtClean="0">
                  <a:solidFill>
                    <a:srgbClr val="404040"/>
                  </a:solidFill>
                  <a:uFillTx/>
                  <a:latin typeface="HelveticaNeueLT Com 35 Th" pitchFamily="34"/>
                </a:rPr>
                <a:t>Publicar</a:t>
              </a:r>
              <a:endParaRPr lang="es-EC" sz="3600" b="0" i="0" u="none" strike="noStrike" kern="1200" cap="none" spc="0" baseline="0" dirty="0">
                <a:solidFill>
                  <a:srgbClr val="404040"/>
                </a:solidFill>
                <a:uFillTx/>
                <a:latin typeface="HelveticaNeueLT Com 35 Th" pitchFamily="34"/>
              </a:endParaRPr>
            </a:p>
          </p:txBody>
        </p:sp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415F6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900" y="1746395"/>
              <a:ext cx="1071158" cy="1071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3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5"/>
    </mc:Choice>
    <mc:Fallback xmlns="">
      <p:transition spd="slow" advTm="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/>
          <p:cNvCxnSpPr/>
          <p:nvPr/>
        </p:nvCxnSpPr>
        <p:spPr>
          <a:xfrm flipH="1">
            <a:off x="509494" y="868597"/>
            <a:ext cx="10401300" cy="0"/>
          </a:xfrm>
          <a:prstGeom prst="straightConnector1">
            <a:avLst/>
          </a:prstGeom>
          <a:noFill/>
          <a:ln w="19046" cap="flat">
            <a:solidFill>
              <a:srgbClr val="A6A6A6"/>
            </a:solidFill>
            <a:prstDash val="solid"/>
            <a:miter/>
          </a:ln>
        </p:spPr>
      </p:cxnSp>
      <p:sp>
        <p:nvSpPr>
          <p:cNvPr id="4" name="Título 1"/>
          <p:cNvSpPr txBox="1">
            <a:spLocks noGrp="1"/>
          </p:cNvSpPr>
          <p:nvPr>
            <p:ph type="ctrTitle"/>
          </p:nvPr>
        </p:nvSpPr>
        <p:spPr>
          <a:xfrm>
            <a:off x="509494" y="239947"/>
            <a:ext cx="9706950" cy="6131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s-EC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</a:rPr>
              <a:t>¿Qué podemos hacer con CMS?</a:t>
            </a:r>
            <a:endParaRPr lang="es-EC" sz="3400" dirty="0">
              <a:solidFill>
                <a:schemeClr val="tx1">
                  <a:lumMod val="75000"/>
                  <a:lumOff val="25000"/>
                </a:schemeClr>
              </a:solidFill>
              <a:latin typeface="HelveticaNeueLT Com 45 Lt" panose="020B0403020202020204" pitchFamily="34" charset="0"/>
            </a:endParaRPr>
          </a:p>
        </p:txBody>
      </p:sp>
      <p:sp>
        <p:nvSpPr>
          <p:cNvPr id="6" name="CuadroTexto 11"/>
          <p:cNvSpPr txBox="1"/>
          <p:nvPr/>
        </p:nvSpPr>
        <p:spPr>
          <a:xfrm>
            <a:off x="1680321" y="3081782"/>
            <a:ext cx="199815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b="0" i="0" u="none" strike="noStrike" kern="1200" cap="none" spc="0" baseline="0" dirty="0" smtClean="0">
                <a:solidFill>
                  <a:srgbClr val="404040"/>
                </a:solidFill>
                <a:uFillTx/>
                <a:latin typeface="HelveticaNeueLT Com 35 Th" pitchFamily="34"/>
              </a:rPr>
              <a:t>Blog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8" name="CuadroTexto 11"/>
          <p:cNvSpPr txBox="1"/>
          <p:nvPr/>
        </p:nvSpPr>
        <p:spPr>
          <a:xfrm>
            <a:off x="1680320" y="3644568"/>
            <a:ext cx="1998152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b="0" i="0" u="none" strike="noStrike" kern="1200" cap="none" spc="0" baseline="0" dirty="0" smtClean="0">
                <a:solidFill>
                  <a:srgbClr val="404040"/>
                </a:solidFill>
                <a:uFillTx/>
                <a:latin typeface="HelveticaNeueLT Com 35 Th" pitchFamily="34"/>
              </a:rPr>
              <a:t>Sitio Web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706208" y="3081782"/>
            <a:ext cx="1935090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b="0" i="0" u="none" strike="noStrike" kern="1200" cap="none" spc="0" baseline="0" dirty="0" smtClean="0">
                <a:solidFill>
                  <a:srgbClr val="404040"/>
                </a:solidFill>
                <a:uFillTx/>
                <a:latin typeface="HelveticaNeueLT Com 35 Th" pitchFamily="34"/>
              </a:rPr>
              <a:t>Tienda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680320" y="4195073"/>
            <a:ext cx="1998152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b="0" i="0" u="none" strike="noStrike" kern="1200" cap="none" spc="0" baseline="0" dirty="0" smtClean="0">
                <a:solidFill>
                  <a:srgbClr val="404040"/>
                </a:solidFill>
                <a:uFillTx/>
                <a:latin typeface="HelveticaNeueLT Com 35 Th" pitchFamily="34"/>
              </a:rPr>
              <a:t>Noticias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680320" y="4757859"/>
            <a:ext cx="1998152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dirty="0" smtClean="0">
                <a:solidFill>
                  <a:srgbClr val="404040"/>
                </a:solidFill>
                <a:latin typeface="HelveticaNeueLT Com 35 Th" pitchFamily="34"/>
              </a:rPr>
              <a:t>Portfolio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895833" y="3598311"/>
            <a:ext cx="2842772" cy="5770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dirty="0" smtClean="0">
                <a:solidFill>
                  <a:srgbClr val="404040"/>
                </a:solidFill>
                <a:latin typeface="HelveticaNeueLT Com 35 Th" pitchFamily="34"/>
              </a:rPr>
              <a:t>Red Social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895833" y="4195072"/>
            <a:ext cx="2842772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dirty="0" smtClean="0">
                <a:solidFill>
                  <a:srgbClr val="404040"/>
                </a:solidFill>
                <a:latin typeface="HelveticaNeueLT Com 35 Th" pitchFamily="34"/>
              </a:rPr>
              <a:t>Red Laboral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895833" y="3035646"/>
            <a:ext cx="2842772" cy="5770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dirty="0" smtClean="0">
                <a:solidFill>
                  <a:srgbClr val="404040"/>
                </a:solidFill>
                <a:latin typeface="HelveticaNeueLT Com 35 Th" pitchFamily="34"/>
              </a:rPr>
              <a:t>Foro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706208" y="4757859"/>
            <a:ext cx="1935090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kern="0" dirty="0" smtClean="0">
                <a:solidFill>
                  <a:srgbClr val="404040"/>
                </a:solidFill>
                <a:latin typeface="HelveticaNeueLT Com 35 Th" pitchFamily="34"/>
              </a:rPr>
              <a:t>Cursos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895833" y="4757859"/>
            <a:ext cx="2842772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kern="0" dirty="0" smtClean="0">
                <a:solidFill>
                  <a:srgbClr val="404040"/>
                </a:solidFill>
                <a:latin typeface="HelveticaNeueLT Com 35 Th" pitchFamily="34"/>
              </a:rPr>
              <a:t>Gestión de Clientes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706208" y="4196946"/>
            <a:ext cx="1935090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kern="0" dirty="0" smtClean="0">
                <a:solidFill>
                  <a:srgbClr val="404040"/>
                </a:solidFill>
                <a:latin typeface="HelveticaNeueLT Com 35 Th" pitchFamily="34"/>
              </a:rPr>
              <a:t>Membresías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680321" y="1516155"/>
            <a:ext cx="1317267" cy="1317267"/>
            <a:chOff x="3066861" y="4669265"/>
            <a:chExt cx="1317267" cy="131726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415F6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2491" y="4798058"/>
              <a:ext cx="1039092" cy="1039092"/>
            </a:xfrm>
            <a:prstGeom prst="rect">
              <a:avLst/>
            </a:prstGeom>
          </p:spPr>
        </p:pic>
        <p:sp>
          <p:nvSpPr>
            <p:cNvPr id="21" name="Rectángulo redondeado 20"/>
            <p:cNvSpPr/>
            <p:nvPr/>
          </p:nvSpPr>
          <p:spPr>
            <a:xfrm>
              <a:off x="3066861" y="4669265"/>
              <a:ext cx="1317267" cy="1317267"/>
            </a:xfrm>
            <a:prstGeom prst="roundRect">
              <a:avLst>
                <a:gd name="adj" fmla="val 11955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4" name="Rectángulo redondeado 23"/>
          <p:cNvSpPr/>
          <p:nvPr/>
        </p:nvSpPr>
        <p:spPr>
          <a:xfrm>
            <a:off x="4819129" y="1516155"/>
            <a:ext cx="1317267" cy="1317267"/>
          </a:xfrm>
          <a:prstGeom prst="roundRect">
            <a:avLst>
              <a:gd name="adj" fmla="val 1195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4706208" y="3617992"/>
            <a:ext cx="1935090" cy="5770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400" b="0" i="0" u="none" strike="noStrike" kern="1200" cap="none" spc="0" baseline="0" dirty="0" smtClean="0">
                <a:solidFill>
                  <a:srgbClr val="404040"/>
                </a:solidFill>
                <a:uFillTx/>
                <a:latin typeface="HelveticaNeueLT Com 35 Th" pitchFamily="34"/>
              </a:rPr>
              <a:t>Servicios</a:t>
            </a:r>
            <a:endParaRPr lang="es-EC" sz="24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15F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02" y="1771158"/>
            <a:ext cx="829469" cy="829469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415F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80" y="1771158"/>
            <a:ext cx="829469" cy="829469"/>
          </a:xfrm>
          <a:prstGeom prst="rect">
            <a:avLst/>
          </a:prstGeom>
        </p:spPr>
      </p:pic>
      <p:sp>
        <p:nvSpPr>
          <p:cNvPr id="31" name="Rectángulo redondeado 30"/>
          <p:cNvSpPr/>
          <p:nvPr/>
        </p:nvSpPr>
        <p:spPr>
          <a:xfrm>
            <a:off x="7895833" y="1501379"/>
            <a:ext cx="1317267" cy="1317267"/>
          </a:xfrm>
          <a:prstGeom prst="roundRect">
            <a:avLst>
              <a:gd name="adj" fmla="val 1195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8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5"/>
    </mc:Choice>
    <mc:Fallback xmlns="">
      <p:transition spd="slow" advTm="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26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axcdn.icons8.com/Share/icon/color/Logos/moodle16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26" y="3699727"/>
            <a:ext cx="1773965" cy="17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65" y="1562065"/>
            <a:ext cx="1803530" cy="10618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5" y="1562065"/>
            <a:ext cx="1004163" cy="10041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3"/>
          <a:stretch/>
        </p:blipFill>
        <p:spPr>
          <a:xfrm>
            <a:off x="7183561" y="1596364"/>
            <a:ext cx="1663683" cy="10618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33" y="1335021"/>
            <a:ext cx="1501915" cy="15086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3" y="1562065"/>
            <a:ext cx="878643" cy="1004163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 flipH="1">
            <a:off x="509492" y="868599"/>
            <a:ext cx="104013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509492" y="239948"/>
            <a:ext cx="9706952" cy="613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s-EC" dirty="0"/>
              <a:t>CMS Libres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33" y="3723991"/>
            <a:ext cx="1725436" cy="1725436"/>
          </a:xfrm>
          <a:prstGeom prst="rect">
            <a:avLst/>
          </a:prstGeom>
        </p:spPr>
      </p:pic>
      <p:sp>
        <p:nvSpPr>
          <p:cNvPr id="17" name="CuadroTexto 11"/>
          <p:cNvSpPr txBox="1"/>
          <p:nvPr/>
        </p:nvSpPr>
        <p:spPr>
          <a:xfrm>
            <a:off x="1059664" y="2764650"/>
            <a:ext cx="3550374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800" dirty="0" smtClean="0">
                <a:solidFill>
                  <a:srgbClr val="404040"/>
                </a:solidFill>
                <a:latin typeface="HelveticaNeueLT Com 35 Th" pitchFamily="34"/>
              </a:rPr>
              <a:t>Genéricos</a:t>
            </a:r>
            <a:endParaRPr lang="es-EC" sz="28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8" name="CuadroTexto 11"/>
          <p:cNvSpPr txBox="1"/>
          <p:nvPr/>
        </p:nvSpPr>
        <p:spPr>
          <a:xfrm>
            <a:off x="6998122" y="2764650"/>
            <a:ext cx="3550374" cy="657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800" dirty="0" smtClean="0">
                <a:solidFill>
                  <a:srgbClr val="404040"/>
                </a:solidFill>
                <a:latin typeface="HelveticaNeueLT Com 35 Th" pitchFamily="34"/>
              </a:rPr>
              <a:t>e-Commerce</a:t>
            </a:r>
            <a:endParaRPr lang="es-EC" sz="28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19" name="CuadroTexto 11"/>
          <p:cNvSpPr txBox="1"/>
          <p:nvPr/>
        </p:nvSpPr>
        <p:spPr>
          <a:xfrm>
            <a:off x="996903" y="5266112"/>
            <a:ext cx="3550374" cy="657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800" dirty="0" smtClean="0">
                <a:solidFill>
                  <a:srgbClr val="404040"/>
                </a:solidFill>
                <a:latin typeface="HelveticaNeueLT Com 35 Th" pitchFamily="34"/>
              </a:rPr>
              <a:t>Wiki</a:t>
            </a:r>
            <a:endParaRPr lang="es-EC" sz="28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sp>
        <p:nvSpPr>
          <p:cNvPr id="20" name="CuadroTexto 11"/>
          <p:cNvSpPr txBox="1"/>
          <p:nvPr/>
        </p:nvSpPr>
        <p:spPr>
          <a:xfrm>
            <a:off x="7306231" y="5266112"/>
            <a:ext cx="2934154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2800" dirty="0" smtClean="0">
                <a:solidFill>
                  <a:srgbClr val="404040"/>
                </a:solidFill>
                <a:latin typeface="HelveticaNeueLT Com 35 Th" pitchFamily="34"/>
              </a:rPr>
              <a:t>e-</a:t>
            </a:r>
            <a:r>
              <a:rPr lang="es-EC" sz="2800" dirty="0" err="1" smtClean="0">
                <a:solidFill>
                  <a:srgbClr val="404040"/>
                </a:solidFill>
                <a:latin typeface="HelveticaNeueLT Com 35 Th" pitchFamily="34"/>
              </a:rPr>
              <a:t>Learning</a:t>
            </a:r>
            <a:endParaRPr lang="es-EC" sz="2800" b="0" i="0" u="none" strike="noStrike" kern="1200" cap="none" spc="0" baseline="0" dirty="0">
              <a:solidFill>
                <a:srgbClr val="404040"/>
              </a:solidFill>
              <a:uFillTx/>
              <a:latin typeface="HelveticaNeueLT Com 35 Th" pitchFamily="34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1059663" y="2764650"/>
            <a:ext cx="37330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6815442" y="2764650"/>
            <a:ext cx="37330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1059663" y="5266112"/>
            <a:ext cx="37330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6815442" y="5266112"/>
            <a:ext cx="37330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1"/>
    </mc:Choice>
    <mc:Fallback xmlns="">
      <p:transition spd="slow" advTm="4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olwebdesign.com/images/templates/ocieda/screen/th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43" y="2516926"/>
            <a:ext cx="3075071" cy="345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drupal templat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80"/>
          <a:stretch/>
        </p:blipFill>
        <p:spPr bwMode="auto">
          <a:xfrm>
            <a:off x="413849" y="2500229"/>
            <a:ext cx="3519276" cy="34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dn.colorlib.com/wp/wp-content/uploads/sites/2/magone-creative-magazine-wordpress-the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98" y="2366814"/>
            <a:ext cx="4204903" cy="37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968" y="1239041"/>
            <a:ext cx="1024161" cy="10241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04" y="1088333"/>
            <a:ext cx="1319688" cy="13255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33" y="1239041"/>
            <a:ext cx="896141" cy="1024161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 flipH="1">
            <a:off x="509492" y="868599"/>
            <a:ext cx="104013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509492" y="239948"/>
            <a:ext cx="9706952" cy="613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C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4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Com 45 L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s-EC" dirty="0" smtClean="0"/>
              <a:t>Webs con CMS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879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1"/>
    </mc:Choice>
    <mc:Fallback xmlns="">
      <p:transition spd="slow" advTm="4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2|1.7|1.8|1.7|1.9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9|2.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15329</TotalTime>
  <Words>416</Words>
  <Application>Microsoft Office PowerPoint</Application>
  <PresentationFormat>Panorámica</PresentationFormat>
  <Paragraphs>149</Paragraphs>
  <Slides>28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HelveticaNeueLT Com 35 Th</vt:lpstr>
      <vt:lpstr>Calibri Light</vt:lpstr>
      <vt:lpstr>HelveticaNeueLT Com 55 Roman</vt:lpstr>
      <vt:lpstr>HelveticaNeueLT Com 65 Md</vt:lpstr>
      <vt:lpstr>HelveticaNeueLT Com 25 UltLt</vt:lpstr>
      <vt:lpstr>Calibri</vt:lpstr>
      <vt:lpstr>Hand Of Sean (Demo)</vt:lpstr>
      <vt:lpstr>Wingdings</vt:lpstr>
      <vt:lpstr>HelveticaNeueLT Com 45 Lt</vt:lpstr>
      <vt:lpstr>Arial</vt:lpstr>
      <vt:lpstr>Tema de Office</vt:lpstr>
      <vt:lpstr>EMPRENDER CON C M S</vt:lpstr>
      <vt:lpstr>Presentación de PowerPoint</vt:lpstr>
      <vt:lpstr>Presentación de PowerPoint</vt:lpstr>
      <vt:lpstr>Content Management System</vt:lpstr>
      <vt:lpstr>¿Qué es CMS?</vt:lpstr>
      <vt:lpstr>¿Para qué sirven los CMS?</vt:lpstr>
      <vt:lpstr>¿Qué podemos hacer con CMS?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Temores y realidades del cliente</vt:lpstr>
      <vt:lpstr>¿Qué CMS elegir?</vt:lpstr>
      <vt:lpstr>¿Qué necesitamos?</vt:lpstr>
      <vt:lpstr>Beneficios de un CMS</vt:lpstr>
      <vt:lpstr>Desventajas de un CMS</vt:lpstr>
      <vt:lpstr>Mitos sobre CMS</vt:lpstr>
      <vt:lpstr>Presentación de PowerPoint</vt:lpstr>
      <vt:lpstr>¿Programar o instalar CMS?</vt:lpstr>
      <vt:lpstr>¿Y los constructores de sitios?</vt:lpstr>
      <vt:lpstr>Presentación de PowerPoint</vt:lpstr>
      <vt:lpstr>Presentación de PowerPoint</vt:lpstr>
      <vt:lpstr>Presentación de PowerPoint</vt:lpstr>
      <vt:lpstr>¿De qué depende?</vt:lpstr>
      <vt:lpstr>Presentación de PowerPoint</vt:lpstr>
      <vt:lpstr>El caso de los $ 50.000 vs los $ 150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montar tu negocio en Internet con WordPress</dc:title>
  <dc:creator>USER</dc:creator>
  <cp:lastModifiedBy>USER</cp:lastModifiedBy>
  <cp:revision>352</cp:revision>
  <dcterms:created xsi:type="dcterms:W3CDTF">2016-11-17T20:26:30Z</dcterms:created>
  <dcterms:modified xsi:type="dcterms:W3CDTF">2017-10-11T21:59:24Z</dcterms:modified>
</cp:coreProperties>
</file>